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3" r:id="rId1"/>
  </p:sldMasterIdLst>
  <p:notesMasterIdLst>
    <p:notesMasterId r:id="rId43"/>
  </p:notesMasterIdLst>
  <p:handoutMasterIdLst>
    <p:handoutMasterId r:id="rId44"/>
  </p:handoutMasterIdLst>
  <p:sldIdLst>
    <p:sldId id="506" r:id="rId2"/>
    <p:sldId id="501" r:id="rId3"/>
    <p:sldId id="507" r:id="rId4"/>
    <p:sldId id="425" r:id="rId5"/>
    <p:sldId id="486" r:id="rId6"/>
    <p:sldId id="492" r:id="rId7"/>
    <p:sldId id="503" r:id="rId8"/>
    <p:sldId id="493" r:id="rId9"/>
    <p:sldId id="511" r:id="rId10"/>
    <p:sldId id="512" r:id="rId11"/>
    <p:sldId id="494" r:id="rId12"/>
    <p:sldId id="491" r:id="rId13"/>
    <p:sldId id="490" r:id="rId14"/>
    <p:sldId id="427" r:id="rId15"/>
    <p:sldId id="485" r:id="rId16"/>
    <p:sldId id="376" r:id="rId17"/>
    <p:sldId id="371" r:id="rId18"/>
    <p:sldId id="414" r:id="rId19"/>
    <p:sldId id="382" r:id="rId20"/>
    <p:sldId id="381" r:id="rId21"/>
    <p:sldId id="406" r:id="rId22"/>
    <p:sldId id="385" r:id="rId23"/>
    <p:sldId id="496" r:id="rId24"/>
    <p:sldId id="495" r:id="rId25"/>
    <p:sldId id="413" r:id="rId26"/>
    <p:sldId id="497" r:id="rId27"/>
    <p:sldId id="419" r:id="rId28"/>
    <p:sldId id="498" r:id="rId29"/>
    <p:sldId id="404" r:id="rId30"/>
    <p:sldId id="499" r:id="rId31"/>
    <p:sldId id="393" r:id="rId32"/>
    <p:sldId id="399" r:id="rId33"/>
    <p:sldId id="387" r:id="rId34"/>
    <p:sldId id="514" r:id="rId35"/>
    <p:sldId id="389" r:id="rId36"/>
    <p:sldId id="505" r:id="rId37"/>
    <p:sldId id="400" r:id="rId38"/>
    <p:sldId id="401" r:id="rId39"/>
    <p:sldId id="403" r:id="rId40"/>
    <p:sldId id="334" r:id="rId41"/>
    <p:sldId id="35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2F4"/>
    <a:srgbClr val="CFE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25" autoAdjust="0"/>
    <p:restoredTop sz="77123" autoAdjust="0"/>
  </p:normalViewPr>
  <p:slideViewPr>
    <p:cSldViewPr snapToGrid="0">
      <p:cViewPr varScale="1">
        <p:scale>
          <a:sx n="114" d="100"/>
          <a:sy n="114" d="100"/>
        </p:scale>
        <p:origin x="498"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zaguri\Desktop\&#1491;&#1497;&#1512;&#1493;&#1490;%20&#1510;&#1497;&#1493;&#1504;&#1497;&#15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zaguri\Desktop\&#1491;&#1497;&#1512;&#1493;&#1490;%20&#1510;&#1497;&#1493;&#1504;&#1497;&#15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zaguri\Desktop\&#1491;&#1497;&#1512;&#1493;&#1490;%20&#1510;&#1497;&#1493;&#1504;&#1497;&#15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zaguri\Desktop\&#1491;&#1497;&#1512;&#1493;&#1490;%20&#1510;&#1497;&#1493;&#1504;&#1497;&#150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'[דירוג ציונים.xlsx]Sheet1'!$B$14</c:f>
              <c:strCache>
                <c:ptCount val="1"/>
                <c:pt idx="0">
                  <c:v>System Composer  +  ECSAM</c:v>
                </c:pt>
              </c:strCache>
            </c:strRef>
          </c:tx>
          <c:spPr>
            <a:solidFill>
              <a:schemeClr val="accent1"/>
            </a:solidFill>
            <a:ln>
              <a:noFill/>
            </a:ln>
            <a:effectLst/>
          </c:spPr>
          <c:invertIfNegative val="0"/>
          <c:cat>
            <c:strRef>
              <c:f>'[דירוג ציונים.xlsx]Sheet1'!$A$15:$A$20</c:f>
              <c:strCache>
                <c:ptCount val="6"/>
                <c:pt idx="0">
                  <c:v>Visual convenience</c:v>
                </c:pt>
                <c:pt idx="1">
                  <c:v>Performing re-setting / updating setting</c:v>
                </c:pt>
                <c:pt idx="2">
                  <c:v>IN \ OUT - change inputs and outputs from the various systems</c:v>
                </c:pt>
                <c:pt idx="3">
                  <c:v>Architecture changes by moving elements</c:v>
                </c:pt>
                <c:pt idx="4">
                  <c:v>A modeling language is familiar to all project participants</c:v>
                </c:pt>
                <c:pt idx="5">
                  <c:v>Effect of changes in the middle of the project</c:v>
                </c:pt>
              </c:strCache>
            </c:strRef>
          </c:cat>
          <c:val>
            <c:numRef>
              <c:f>'[דירוג ציונים.xlsx]Sheet1'!$B$15:$B$20</c:f>
              <c:numCache>
                <c:formatCode>General</c:formatCode>
                <c:ptCount val="6"/>
                <c:pt idx="0">
                  <c:v>10</c:v>
                </c:pt>
                <c:pt idx="1">
                  <c:v>9</c:v>
                </c:pt>
                <c:pt idx="2">
                  <c:v>9</c:v>
                </c:pt>
                <c:pt idx="3">
                  <c:v>9</c:v>
                </c:pt>
                <c:pt idx="4">
                  <c:v>10</c:v>
                </c:pt>
                <c:pt idx="5">
                  <c:v>8</c:v>
                </c:pt>
              </c:numCache>
            </c:numRef>
          </c:val>
          <c:extLst>
            <c:ext xmlns:c16="http://schemas.microsoft.com/office/drawing/2014/chart" uri="{C3380CC4-5D6E-409C-BE32-E72D297353CC}">
              <c16:uniqueId val="{00000000-98FE-496C-8C63-B7B17489306B}"/>
            </c:ext>
          </c:extLst>
        </c:ser>
        <c:dLbls>
          <c:showLegendKey val="0"/>
          <c:showVal val="0"/>
          <c:showCatName val="0"/>
          <c:showSerName val="0"/>
          <c:showPercent val="0"/>
          <c:showBubbleSize val="0"/>
        </c:dLbls>
        <c:gapWidth val="219"/>
        <c:overlap val="-27"/>
        <c:axId val="454703215"/>
        <c:axId val="454701551"/>
      </c:barChart>
      <c:catAx>
        <c:axId val="454703215"/>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701551"/>
        <c:crosses val="autoZero"/>
        <c:auto val="1"/>
        <c:lblAlgn val="ctr"/>
        <c:lblOffset val="100"/>
        <c:noMultiLvlLbl val="0"/>
      </c:catAx>
      <c:valAx>
        <c:axId val="454701551"/>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703215"/>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'[דירוג ציונים.xlsx]Sheet1'!$B$26</c:f>
              <c:strCache>
                <c:ptCount val="1"/>
                <c:pt idx="0">
                  <c:v>Enterprise Architect +  SYSML</c:v>
                </c:pt>
              </c:strCache>
            </c:strRef>
          </c:tx>
          <c:spPr>
            <a:solidFill>
              <a:schemeClr val="accent1"/>
            </a:solidFill>
            <a:ln>
              <a:noFill/>
            </a:ln>
            <a:effectLst/>
          </c:spPr>
          <c:invertIfNegative val="0"/>
          <c:cat>
            <c:strRef>
              <c:f>'[דירוג ציונים.xlsx]Sheet1'!$A$27:$A$32</c:f>
              <c:strCache>
                <c:ptCount val="6"/>
                <c:pt idx="0">
                  <c:v>Visual convenience</c:v>
                </c:pt>
                <c:pt idx="1">
                  <c:v>Performing re-setting / updating setting</c:v>
                </c:pt>
                <c:pt idx="2">
                  <c:v>IN \ OUT - change inputs and outputs from the various systems</c:v>
                </c:pt>
                <c:pt idx="3">
                  <c:v>Architecture changes by moving elements</c:v>
                </c:pt>
                <c:pt idx="4">
                  <c:v>A modeling language is familiar to all project participants</c:v>
                </c:pt>
                <c:pt idx="5">
                  <c:v>Effect of changes in the middle of the project</c:v>
                </c:pt>
              </c:strCache>
            </c:strRef>
          </c:cat>
          <c:val>
            <c:numRef>
              <c:f>'[דירוג ציונים.xlsx]Sheet1'!$B$27:$B$32</c:f>
              <c:numCache>
                <c:formatCode>General</c:formatCode>
                <c:ptCount val="6"/>
                <c:pt idx="0">
                  <c:v>7</c:v>
                </c:pt>
                <c:pt idx="1">
                  <c:v>8</c:v>
                </c:pt>
                <c:pt idx="2">
                  <c:v>8</c:v>
                </c:pt>
                <c:pt idx="3">
                  <c:v>9</c:v>
                </c:pt>
                <c:pt idx="4">
                  <c:v>7</c:v>
                </c:pt>
                <c:pt idx="5">
                  <c:v>7</c:v>
                </c:pt>
              </c:numCache>
            </c:numRef>
          </c:val>
          <c:extLst>
            <c:ext xmlns:c16="http://schemas.microsoft.com/office/drawing/2014/chart" uri="{C3380CC4-5D6E-409C-BE32-E72D297353CC}">
              <c16:uniqueId val="{00000000-3B9F-4D82-B126-B8DFF7E707DE}"/>
            </c:ext>
          </c:extLst>
        </c:ser>
        <c:dLbls>
          <c:showLegendKey val="0"/>
          <c:showVal val="0"/>
          <c:showCatName val="0"/>
          <c:showSerName val="0"/>
          <c:showPercent val="0"/>
          <c:showBubbleSize val="0"/>
        </c:dLbls>
        <c:gapWidth val="219"/>
        <c:overlap val="-27"/>
        <c:axId val="454699055"/>
        <c:axId val="454704047"/>
      </c:barChart>
      <c:catAx>
        <c:axId val="454699055"/>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704047"/>
        <c:crosses val="autoZero"/>
        <c:auto val="1"/>
        <c:lblAlgn val="ctr"/>
        <c:lblOffset val="100"/>
        <c:noMultiLvlLbl val="0"/>
      </c:catAx>
      <c:valAx>
        <c:axId val="454704047"/>
        <c:scaling>
          <c:orientation val="minMax"/>
          <c:max val="11"/>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699055"/>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'[דירוג ציונים.xlsx]Sheet1'!$B$39</c:f>
              <c:strCache>
                <c:ptCount val="1"/>
                <c:pt idx="0">
                  <c:v>Visio +  ECSAM</c:v>
                </c:pt>
              </c:strCache>
            </c:strRef>
          </c:tx>
          <c:spPr>
            <a:solidFill>
              <a:schemeClr val="accent1"/>
            </a:solidFill>
            <a:ln>
              <a:noFill/>
            </a:ln>
            <a:effectLst/>
          </c:spPr>
          <c:invertIfNegative val="0"/>
          <c:cat>
            <c:strRef>
              <c:f>'[דירוג ציונים.xlsx]Sheet1'!$A$40:$A$45</c:f>
              <c:strCache>
                <c:ptCount val="6"/>
                <c:pt idx="0">
                  <c:v>Visual convenience</c:v>
                </c:pt>
                <c:pt idx="1">
                  <c:v>Performing re-setting / updating setting</c:v>
                </c:pt>
                <c:pt idx="2">
                  <c:v>IN \ OUT - change inputs and outputs from the various systems</c:v>
                </c:pt>
                <c:pt idx="3">
                  <c:v>Architecture changes by moving elements</c:v>
                </c:pt>
                <c:pt idx="4">
                  <c:v>A modeling language is familiar to all project participants</c:v>
                </c:pt>
                <c:pt idx="5">
                  <c:v>Effect of changes in the middle of the project</c:v>
                </c:pt>
              </c:strCache>
            </c:strRef>
          </c:cat>
          <c:val>
            <c:numRef>
              <c:f>'[דירוג ציונים.xlsx]Sheet1'!$B$40:$B$45</c:f>
              <c:numCache>
                <c:formatCode>General</c:formatCode>
                <c:ptCount val="6"/>
                <c:pt idx="0">
                  <c:v>5</c:v>
                </c:pt>
                <c:pt idx="1">
                  <c:v>6</c:v>
                </c:pt>
                <c:pt idx="2">
                  <c:v>9</c:v>
                </c:pt>
                <c:pt idx="3">
                  <c:v>5</c:v>
                </c:pt>
                <c:pt idx="4">
                  <c:v>8</c:v>
                </c:pt>
                <c:pt idx="5">
                  <c:v>3</c:v>
                </c:pt>
              </c:numCache>
            </c:numRef>
          </c:val>
          <c:extLst>
            <c:ext xmlns:c16="http://schemas.microsoft.com/office/drawing/2014/chart" uri="{C3380CC4-5D6E-409C-BE32-E72D297353CC}">
              <c16:uniqueId val="{00000000-E9EC-4F12-B196-0D44BB5239CA}"/>
            </c:ext>
          </c:extLst>
        </c:ser>
        <c:dLbls>
          <c:showLegendKey val="0"/>
          <c:showVal val="0"/>
          <c:showCatName val="0"/>
          <c:showSerName val="0"/>
          <c:showPercent val="0"/>
          <c:showBubbleSize val="0"/>
        </c:dLbls>
        <c:gapWidth val="219"/>
        <c:overlap val="-27"/>
        <c:axId val="456681631"/>
        <c:axId val="456682879"/>
      </c:barChart>
      <c:catAx>
        <c:axId val="456681631"/>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6682879"/>
        <c:crosses val="autoZero"/>
        <c:auto val="1"/>
        <c:lblAlgn val="ctr"/>
        <c:lblOffset val="100"/>
        <c:noMultiLvlLbl val="0"/>
      </c:catAx>
      <c:valAx>
        <c:axId val="456682879"/>
        <c:scaling>
          <c:orientation val="minMax"/>
          <c:max val="11"/>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6681631"/>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baseline="0">
                <a:effectLst/>
              </a:rPr>
              <a:t>Summary of Index Comparison Findings on a Scale of 1-10</a:t>
            </a:r>
            <a:endParaRPr lang="he-IL"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Visio +  ECSAM</c:v>
                </c:pt>
              </c:strCache>
            </c:strRef>
          </c:tx>
          <c:spPr>
            <a:solidFill>
              <a:schemeClr val="accent1"/>
            </a:solidFill>
            <a:ln>
              <a:noFill/>
            </a:ln>
            <a:effectLst/>
          </c:spPr>
          <c:invertIfNegative val="0"/>
          <c:cat>
            <c:strRef>
              <c:f>Sheet1!$A$2:$A$7</c:f>
              <c:strCache>
                <c:ptCount val="6"/>
                <c:pt idx="0">
                  <c:v>Visual convenience</c:v>
                </c:pt>
                <c:pt idx="1">
                  <c:v>Performing re-setting / updating setting</c:v>
                </c:pt>
                <c:pt idx="2">
                  <c:v>IN \ OUT - change inputs and outputs from the various systems</c:v>
                </c:pt>
                <c:pt idx="3">
                  <c:v>Architecture changes by moving elements</c:v>
                </c:pt>
                <c:pt idx="4">
                  <c:v>A modeling language is familiar to all project participants</c:v>
                </c:pt>
                <c:pt idx="5">
                  <c:v>Effect of changes in the middle of the project</c:v>
                </c:pt>
              </c:strCache>
            </c:strRef>
          </c:cat>
          <c:val>
            <c:numRef>
              <c:f>Sheet1!$B$2:$B$7</c:f>
              <c:numCache>
                <c:formatCode>General</c:formatCode>
                <c:ptCount val="6"/>
                <c:pt idx="0">
                  <c:v>5</c:v>
                </c:pt>
                <c:pt idx="1">
                  <c:v>6</c:v>
                </c:pt>
                <c:pt idx="2">
                  <c:v>9</c:v>
                </c:pt>
                <c:pt idx="3">
                  <c:v>5</c:v>
                </c:pt>
                <c:pt idx="4">
                  <c:v>8</c:v>
                </c:pt>
                <c:pt idx="5">
                  <c:v>3</c:v>
                </c:pt>
              </c:numCache>
            </c:numRef>
          </c:val>
          <c:extLst>
            <c:ext xmlns:c16="http://schemas.microsoft.com/office/drawing/2014/chart" uri="{C3380CC4-5D6E-409C-BE32-E72D297353CC}">
              <c16:uniqueId val="{00000000-31F6-47C6-954A-5BDAB1723D28}"/>
            </c:ext>
          </c:extLst>
        </c:ser>
        <c:ser>
          <c:idx val="1"/>
          <c:order val="1"/>
          <c:tx>
            <c:strRef>
              <c:f>Sheet1!$C$1</c:f>
              <c:strCache>
                <c:ptCount val="1"/>
                <c:pt idx="0">
                  <c:v>System Composer  +  ECSAM</c:v>
                </c:pt>
              </c:strCache>
            </c:strRef>
          </c:tx>
          <c:spPr>
            <a:solidFill>
              <a:schemeClr val="accent2"/>
            </a:solidFill>
            <a:ln>
              <a:noFill/>
            </a:ln>
            <a:effectLst/>
          </c:spPr>
          <c:invertIfNegative val="0"/>
          <c:cat>
            <c:strRef>
              <c:f>Sheet1!$A$2:$A$7</c:f>
              <c:strCache>
                <c:ptCount val="6"/>
                <c:pt idx="0">
                  <c:v>Visual convenience</c:v>
                </c:pt>
                <c:pt idx="1">
                  <c:v>Performing re-setting / updating setting</c:v>
                </c:pt>
                <c:pt idx="2">
                  <c:v>IN \ OUT - change inputs and outputs from the various systems</c:v>
                </c:pt>
                <c:pt idx="3">
                  <c:v>Architecture changes by moving elements</c:v>
                </c:pt>
                <c:pt idx="4">
                  <c:v>A modeling language is familiar to all project participants</c:v>
                </c:pt>
                <c:pt idx="5">
                  <c:v>Effect of changes in the middle of the project</c:v>
                </c:pt>
              </c:strCache>
            </c:strRef>
          </c:cat>
          <c:val>
            <c:numRef>
              <c:f>Sheet1!$C$2:$C$7</c:f>
              <c:numCache>
                <c:formatCode>General</c:formatCode>
                <c:ptCount val="6"/>
                <c:pt idx="0">
                  <c:v>10</c:v>
                </c:pt>
                <c:pt idx="1">
                  <c:v>9</c:v>
                </c:pt>
                <c:pt idx="2">
                  <c:v>9</c:v>
                </c:pt>
                <c:pt idx="3">
                  <c:v>9</c:v>
                </c:pt>
                <c:pt idx="4">
                  <c:v>10</c:v>
                </c:pt>
                <c:pt idx="5">
                  <c:v>8</c:v>
                </c:pt>
              </c:numCache>
            </c:numRef>
          </c:val>
          <c:extLst>
            <c:ext xmlns:c16="http://schemas.microsoft.com/office/drawing/2014/chart" uri="{C3380CC4-5D6E-409C-BE32-E72D297353CC}">
              <c16:uniqueId val="{00000001-31F6-47C6-954A-5BDAB1723D28}"/>
            </c:ext>
          </c:extLst>
        </c:ser>
        <c:ser>
          <c:idx val="2"/>
          <c:order val="2"/>
          <c:tx>
            <c:strRef>
              <c:f>Sheet1!$D$1</c:f>
              <c:strCache>
                <c:ptCount val="1"/>
                <c:pt idx="0">
                  <c:v>Enterprise Architect +  SYSML</c:v>
                </c:pt>
              </c:strCache>
            </c:strRef>
          </c:tx>
          <c:spPr>
            <a:solidFill>
              <a:schemeClr val="accent3"/>
            </a:solidFill>
            <a:ln>
              <a:noFill/>
            </a:ln>
            <a:effectLst/>
          </c:spPr>
          <c:invertIfNegative val="0"/>
          <c:cat>
            <c:strRef>
              <c:f>Sheet1!$A$2:$A$7</c:f>
              <c:strCache>
                <c:ptCount val="6"/>
                <c:pt idx="0">
                  <c:v>Visual convenience</c:v>
                </c:pt>
                <c:pt idx="1">
                  <c:v>Performing re-setting / updating setting</c:v>
                </c:pt>
                <c:pt idx="2">
                  <c:v>IN \ OUT - change inputs and outputs from the various systems</c:v>
                </c:pt>
                <c:pt idx="3">
                  <c:v>Architecture changes by moving elements</c:v>
                </c:pt>
                <c:pt idx="4">
                  <c:v>A modeling language is familiar to all project participants</c:v>
                </c:pt>
                <c:pt idx="5">
                  <c:v>Effect of changes in the middle of the project</c:v>
                </c:pt>
              </c:strCache>
            </c:strRef>
          </c:cat>
          <c:val>
            <c:numRef>
              <c:f>Sheet1!$D$2:$D$7</c:f>
              <c:numCache>
                <c:formatCode>General</c:formatCode>
                <c:ptCount val="6"/>
                <c:pt idx="0">
                  <c:v>7</c:v>
                </c:pt>
                <c:pt idx="1">
                  <c:v>8</c:v>
                </c:pt>
                <c:pt idx="2">
                  <c:v>8</c:v>
                </c:pt>
                <c:pt idx="3">
                  <c:v>9</c:v>
                </c:pt>
                <c:pt idx="4">
                  <c:v>7</c:v>
                </c:pt>
                <c:pt idx="5">
                  <c:v>7</c:v>
                </c:pt>
              </c:numCache>
            </c:numRef>
          </c:val>
          <c:extLst>
            <c:ext xmlns:c16="http://schemas.microsoft.com/office/drawing/2014/chart" uri="{C3380CC4-5D6E-409C-BE32-E72D297353CC}">
              <c16:uniqueId val="{00000002-31F6-47C6-954A-5BDAB1723D28}"/>
            </c:ext>
          </c:extLst>
        </c:ser>
        <c:dLbls>
          <c:showLegendKey val="0"/>
          <c:showVal val="0"/>
          <c:showCatName val="0"/>
          <c:showSerName val="0"/>
          <c:showPercent val="0"/>
          <c:showBubbleSize val="0"/>
        </c:dLbls>
        <c:gapWidth val="219"/>
        <c:overlap val="-27"/>
        <c:axId val="318838831"/>
        <c:axId val="318839247"/>
      </c:barChart>
      <c:catAx>
        <c:axId val="318838831"/>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839247"/>
        <c:crosses val="autoZero"/>
        <c:auto val="1"/>
        <c:lblAlgn val="ctr"/>
        <c:lblOffset val="100"/>
        <c:noMultiLvlLbl val="0"/>
      </c:catAx>
      <c:valAx>
        <c:axId val="318839247"/>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8838831"/>
        <c:crosses val="autoZero"/>
        <c:crossBetween val="between"/>
        <c:maj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FF410F3F-C4AA-40F1-B22C-A7CA25FC1CE5}" type="datetimeFigureOut">
              <a:rPr lang="he-IL" smtClean="0"/>
              <a:t>י"ב/סיון/תשפ"א</a:t>
            </a:fld>
            <a:endParaRPr lang="he-IL"/>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322CCC62-D66F-4FFF-8DFD-37F3E479F342}" type="slidenum">
              <a:rPr lang="he-IL" smtClean="0"/>
              <a:t>‹#›</a:t>
            </a:fld>
            <a:endParaRPr lang="he-IL"/>
          </a:p>
        </p:txBody>
      </p:sp>
    </p:spTree>
    <p:extLst>
      <p:ext uri="{BB962C8B-B14F-4D97-AF65-F5344CB8AC3E}">
        <p14:creationId xmlns:p14="http://schemas.microsoft.com/office/powerpoint/2010/main" val="201699299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B71AB4A6-857F-4313-816D-AB2C06EF1578}" type="datetimeFigureOut">
              <a:rPr lang="he-IL" smtClean="0"/>
              <a:t>י"ב/סיון/תשפ"א</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E554F520-DDCF-49B9-96E6-93CC7A993210}" type="slidenum">
              <a:rPr lang="he-IL" smtClean="0"/>
              <a:t>‹#›</a:t>
            </a:fld>
            <a:endParaRPr lang="he-IL"/>
          </a:p>
        </p:txBody>
      </p:sp>
    </p:spTree>
    <p:extLst>
      <p:ext uri="{BB962C8B-B14F-4D97-AF65-F5344CB8AC3E}">
        <p14:creationId xmlns:p14="http://schemas.microsoft.com/office/powerpoint/2010/main" val="6116089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he-IL" dirty="0"/>
          </a:p>
        </p:txBody>
      </p:sp>
    </p:spTree>
    <p:extLst>
      <p:ext uri="{BB962C8B-B14F-4D97-AF65-F5344CB8AC3E}">
        <p14:creationId xmlns:p14="http://schemas.microsoft.com/office/powerpoint/2010/main" val="4011011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3350543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2515724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3092736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1737564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he-IL" dirty="0"/>
          </a:p>
        </p:txBody>
      </p:sp>
    </p:spTree>
    <p:extLst>
      <p:ext uri="{BB962C8B-B14F-4D97-AF65-F5344CB8AC3E}">
        <p14:creationId xmlns:p14="http://schemas.microsoft.com/office/powerpoint/2010/main" val="3544817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917844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sz="quarter" idx="10"/>
          </p:nvPr>
        </p:nvSpPr>
        <p:spPr/>
        <p:txBody>
          <a:bodyPr/>
          <a:lstStyle/>
          <a:p>
            <a:fld id="{E554F520-DDCF-49B9-96E6-93CC7A993210}" type="slidenum">
              <a:rPr lang="he-IL" smtClean="0"/>
              <a:t>27</a:t>
            </a:fld>
            <a:endParaRPr lang="he-IL"/>
          </a:p>
        </p:txBody>
      </p:sp>
    </p:spTree>
    <p:extLst>
      <p:ext uri="{BB962C8B-B14F-4D97-AF65-F5344CB8AC3E}">
        <p14:creationId xmlns:p14="http://schemas.microsoft.com/office/powerpoint/2010/main" val="1615438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1581585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3439613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3898724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Tree>
    <p:extLst>
      <p:ext uri="{BB962C8B-B14F-4D97-AF65-F5344CB8AC3E}">
        <p14:creationId xmlns:p14="http://schemas.microsoft.com/office/powerpoint/2010/main" val="1551130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Tree>
    <p:extLst>
      <p:ext uri="{BB962C8B-B14F-4D97-AF65-F5344CB8AC3E}">
        <p14:creationId xmlns:p14="http://schemas.microsoft.com/office/powerpoint/2010/main" val="3618286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2676685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he-IL" dirty="0"/>
          </a:p>
        </p:txBody>
      </p:sp>
    </p:spTree>
    <p:extLst>
      <p:ext uri="{BB962C8B-B14F-4D97-AF65-F5344CB8AC3E}">
        <p14:creationId xmlns:p14="http://schemas.microsoft.com/office/powerpoint/2010/main" val="3210666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3085159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3914387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he-IL" dirty="0"/>
          </a:p>
        </p:txBody>
      </p:sp>
    </p:spTree>
    <p:extLst>
      <p:ext uri="{BB962C8B-B14F-4D97-AF65-F5344CB8AC3E}">
        <p14:creationId xmlns:p14="http://schemas.microsoft.com/office/powerpoint/2010/main" val="3774680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2476394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Tree>
    <p:extLst>
      <p:ext uri="{BB962C8B-B14F-4D97-AF65-F5344CB8AC3E}">
        <p14:creationId xmlns:p14="http://schemas.microsoft.com/office/powerpoint/2010/main" val="672325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he-IL" dirty="0"/>
          </a:p>
        </p:txBody>
      </p:sp>
    </p:spTree>
    <p:extLst>
      <p:ext uri="{BB962C8B-B14F-4D97-AF65-F5344CB8AC3E}">
        <p14:creationId xmlns:p14="http://schemas.microsoft.com/office/powerpoint/2010/main" val="1797713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he-IL" dirty="0"/>
          </a:p>
        </p:txBody>
      </p:sp>
    </p:spTree>
    <p:extLst>
      <p:ext uri="{BB962C8B-B14F-4D97-AF65-F5344CB8AC3E}">
        <p14:creationId xmlns:p14="http://schemas.microsoft.com/office/powerpoint/2010/main" val="97780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Tree>
    <p:extLst>
      <p:ext uri="{BB962C8B-B14F-4D97-AF65-F5344CB8AC3E}">
        <p14:creationId xmlns:p14="http://schemas.microsoft.com/office/powerpoint/2010/main" val="2384864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Tree>
    <p:extLst>
      <p:ext uri="{BB962C8B-B14F-4D97-AF65-F5344CB8AC3E}">
        <p14:creationId xmlns:p14="http://schemas.microsoft.com/office/powerpoint/2010/main" val="287606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he-IL" dirty="0"/>
          </a:p>
        </p:txBody>
      </p:sp>
    </p:spTree>
    <p:extLst>
      <p:ext uri="{BB962C8B-B14F-4D97-AF65-F5344CB8AC3E}">
        <p14:creationId xmlns:p14="http://schemas.microsoft.com/office/powerpoint/2010/main" val="383868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p:txBody>
      </p:sp>
    </p:spTree>
    <p:extLst>
      <p:ext uri="{BB962C8B-B14F-4D97-AF65-F5344CB8AC3E}">
        <p14:creationId xmlns:p14="http://schemas.microsoft.com/office/powerpoint/2010/main" val="290763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p:txBody>
      </p:sp>
    </p:spTree>
    <p:extLst>
      <p:ext uri="{BB962C8B-B14F-4D97-AF65-F5344CB8AC3E}">
        <p14:creationId xmlns:p14="http://schemas.microsoft.com/office/powerpoint/2010/main" val="3099524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Tree>
    <p:extLst>
      <p:ext uri="{BB962C8B-B14F-4D97-AF65-F5344CB8AC3E}">
        <p14:creationId xmlns:p14="http://schemas.microsoft.com/office/powerpoint/2010/main" val="2074740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he-IL" dirty="0"/>
          </a:p>
        </p:txBody>
      </p:sp>
    </p:spTree>
    <p:extLst>
      <p:ext uri="{BB962C8B-B14F-4D97-AF65-F5344CB8AC3E}">
        <p14:creationId xmlns:p14="http://schemas.microsoft.com/office/powerpoint/2010/main" val="118817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A725612-AA72-4B07-A0A9-3C89D817151B}" type="datetime8">
              <a:rPr lang="he-IL" smtClean="0"/>
              <a:t>23 מאי 21</a:t>
            </a:fld>
            <a:endParaRPr lang="he-IL"/>
          </a:p>
        </p:txBody>
      </p:sp>
      <p:sp>
        <p:nvSpPr>
          <p:cNvPr id="8" name="Footer Placeholder 7"/>
          <p:cNvSpPr>
            <a:spLocks noGrp="1"/>
          </p:cNvSpPr>
          <p:nvPr>
            <p:ph type="ftr" sz="quarter" idx="11"/>
          </p:nvPr>
        </p:nvSpPr>
        <p:spPr/>
        <p:txBody>
          <a:bodyPr/>
          <a:lstStyle/>
          <a:p>
            <a:r>
              <a:rPr lang="en-GB"/>
              <a:t>M/ Winokur, A. Zaguri</a:t>
            </a:r>
            <a:endParaRPr lang="he-IL"/>
          </a:p>
        </p:txBody>
      </p:sp>
      <p:sp>
        <p:nvSpPr>
          <p:cNvPr id="9" name="Slide Number Placeholder 8"/>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40950065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E7D0F4-6D49-4467-BDA3-A0B7AD7BD5ED}" type="datetime8">
              <a:rPr lang="he-IL" smtClean="0"/>
              <a:t>23 מאי 21</a:t>
            </a:fld>
            <a:endParaRPr lang="he-IL"/>
          </a:p>
        </p:txBody>
      </p:sp>
      <p:sp>
        <p:nvSpPr>
          <p:cNvPr id="6" name="Footer Placeholder 5"/>
          <p:cNvSpPr>
            <a:spLocks noGrp="1"/>
          </p:cNvSpPr>
          <p:nvPr>
            <p:ph type="ftr" sz="quarter" idx="11"/>
          </p:nvPr>
        </p:nvSpPr>
        <p:spPr/>
        <p:txBody>
          <a:bodyPr/>
          <a:lstStyle/>
          <a:p>
            <a:r>
              <a:rPr lang="en-GB"/>
              <a:t>M/ Winokur, A. Zaguri</a:t>
            </a:r>
            <a:endParaRPr lang="he-IL"/>
          </a:p>
        </p:txBody>
      </p:sp>
      <p:sp>
        <p:nvSpPr>
          <p:cNvPr id="7" name="Slide Number Placeholder 6"/>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3427624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F7D9F4-FB82-492B-88F3-6DF6C4A05B8A}" type="datetime8">
              <a:rPr lang="he-IL" smtClean="0"/>
              <a:t>23 מאי 21</a:t>
            </a:fld>
            <a:endParaRPr lang="he-IL"/>
          </a:p>
        </p:txBody>
      </p:sp>
      <p:sp>
        <p:nvSpPr>
          <p:cNvPr id="6" name="Footer Placeholder 5"/>
          <p:cNvSpPr>
            <a:spLocks noGrp="1"/>
          </p:cNvSpPr>
          <p:nvPr>
            <p:ph type="ftr" sz="quarter" idx="11"/>
          </p:nvPr>
        </p:nvSpPr>
        <p:spPr/>
        <p:txBody>
          <a:bodyPr/>
          <a:lstStyle/>
          <a:p>
            <a:r>
              <a:rPr lang="en-GB"/>
              <a:t>M/ Winokur, A. Zaguri</a:t>
            </a:r>
            <a:endParaRPr lang="he-IL"/>
          </a:p>
        </p:txBody>
      </p:sp>
      <p:sp>
        <p:nvSpPr>
          <p:cNvPr id="7" name="Slide Number Placeholder 6"/>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657045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D47971-F397-4599-88F8-65ED26E630E9}" type="datetime8">
              <a:rPr lang="he-IL" smtClean="0"/>
              <a:t>23 מאי 21</a:t>
            </a:fld>
            <a:endParaRPr lang="he-IL"/>
          </a:p>
        </p:txBody>
      </p:sp>
      <p:sp>
        <p:nvSpPr>
          <p:cNvPr id="6" name="Footer Placeholder 5"/>
          <p:cNvSpPr>
            <a:spLocks noGrp="1"/>
          </p:cNvSpPr>
          <p:nvPr>
            <p:ph type="ftr" sz="quarter" idx="11"/>
          </p:nvPr>
        </p:nvSpPr>
        <p:spPr/>
        <p:txBody>
          <a:bodyPr/>
          <a:lstStyle/>
          <a:p>
            <a:r>
              <a:rPr lang="en-GB"/>
              <a:t>M/ Winokur, A. Zaguri</a:t>
            </a:r>
            <a:endParaRPr lang="he-IL"/>
          </a:p>
        </p:txBody>
      </p:sp>
      <p:sp>
        <p:nvSpPr>
          <p:cNvPr id="7" name="Slide Number Placeholder 6"/>
          <p:cNvSpPr>
            <a:spLocks noGrp="1"/>
          </p:cNvSpPr>
          <p:nvPr>
            <p:ph type="sldNum" sz="quarter" idx="12"/>
          </p:nvPr>
        </p:nvSpPr>
        <p:spPr/>
        <p:txBody>
          <a:bodyPr/>
          <a:lstStyle/>
          <a:p>
            <a:fld id="{75525C7B-EB65-47E5-A1DC-1FED662109C2}" type="slidenum">
              <a:rPr lang="he-IL" smtClean="0"/>
              <a:t>‹#›</a:t>
            </a:fld>
            <a:endParaRPr lang="he-IL"/>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94254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3AFC59-4E55-4976-9583-2C7AEB2F6474}" type="datetime8">
              <a:rPr lang="he-IL" smtClean="0"/>
              <a:t>23 מאי 21</a:t>
            </a:fld>
            <a:endParaRPr lang="he-IL"/>
          </a:p>
        </p:txBody>
      </p:sp>
      <p:sp>
        <p:nvSpPr>
          <p:cNvPr id="6" name="Footer Placeholder 5"/>
          <p:cNvSpPr>
            <a:spLocks noGrp="1"/>
          </p:cNvSpPr>
          <p:nvPr>
            <p:ph type="ftr" sz="quarter" idx="11"/>
          </p:nvPr>
        </p:nvSpPr>
        <p:spPr/>
        <p:txBody>
          <a:bodyPr/>
          <a:lstStyle/>
          <a:p>
            <a:r>
              <a:rPr lang="en-GB"/>
              <a:t>M/ Winokur, A. Zaguri</a:t>
            </a:r>
            <a:endParaRPr lang="he-IL"/>
          </a:p>
        </p:txBody>
      </p:sp>
      <p:sp>
        <p:nvSpPr>
          <p:cNvPr id="7" name="Slide Number Placeholder 6"/>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564103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BC1F235-6CE4-4DED-B036-D5BEEECEE443}" type="datetime8">
              <a:rPr lang="he-IL" smtClean="0"/>
              <a:t>23 מאי 21</a:t>
            </a:fld>
            <a:endParaRPr lang="he-IL"/>
          </a:p>
        </p:txBody>
      </p:sp>
      <p:sp>
        <p:nvSpPr>
          <p:cNvPr id="4" name="Footer Placeholder 3"/>
          <p:cNvSpPr>
            <a:spLocks noGrp="1"/>
          </p:cNvSpPr>
          <p:nvPr>
            <p:ph type="ftr" sz="quarter" idx="11"/>
          </p:nvPr>
        </p:nvSpPr>
        <p:spPr/>
        <p:txBody>
          <a:bodyPr/>
          <a:lstStyle/>
          <a:p>
            <a:r>
              <a:rPr lang="en-GB"/>
              <a:t>M/ Winokur, A. Zaguri</a:t>
            </a:r>
            <a:endParaRPr lang="he-IL"/>
          </a:p>
        </p:txBody>
      </p:sp>
      <p:sp>
        <p:nvSpPr>
          <p:cNvPr id="5" name="Slide Number Placeholder 4"/>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1567001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980D93B-3F53-4B5A-823F-9F51B9B97327}" type="datetime8">
              <a:rPr lang="he-IL" smtClean="0"/>
              <a:t>23 מאי 21</a:t>
            </a:fld>
            <a:endParaRPr lang="he-IL"/>
          </a:p>
        </p:txBody>
      </p:sp>
      <p:sp>
        <p:nvSpPr>
          <p:cNvPr id="4" name="Footer Placeholder 3"/>
          <p:cNvSpPr>
            <a:spLocks noGrp="1"/>
          </p:cNvSpPr>
          <p:nvPr>
            <p:ph type="ftr" sz="quarter" idx="11"/>
          </p:nvPr>
        </p:nvSpPr>
        <p:spPr/>
        <p:txBody>
          <a:bodyPr/>
          <a:lstStyle/>
          <a:p>
            <a:r>
              <a:rPr lang="en-GB"/>
              <a:t>M/ Winokur, A. Zaguri</a:t>
            </a:r>
            <a:endParaRPr lang="he-IL"/>
          </a:p>
        </p:txBody>
      </p:sp>
      <p:sp>
        <p:nvSpPr>
          <p:cNvPr id="5" name="Slide Number Placeholder 4"/>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3280793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0019B1-4B7C-42EF-9B20-02A57AAFDDC9}" type="datetime8">
              <a:rPr lang="he-IL" smtClean="0"/>
              <a:t>23 מאי 21</a:t>
            </a:fld>
            <a:endParaRPr lang="he-IL"/>
          </a:p>
        </p:txBody>
      </p:sp>
      <p:sp>
        <p:nvSpPr>
          <p:cNvPr id="5" name="Footer Placeholder 4"/>
          <p:cNvSpPr>
            <a:spLocks noGrp="1"/>
          </p:cNvSpPr>
          <p:nvPr>
            <p:ph type="ftr" sz="quarter" idx="11"/>
          </p:nvPr>
        </p:nvSpPr>
        <p:spPr/>
        <p:txBody>
          <a:bodyPr/>
          <a:lstStyle/>
          <a:p>
            <a:r>
              <a:rPr lang="en-GB"/>
              <a:t>M/ Winokur, A. Zaguri</a:t>
            </a:r>
            <a:endParaRPr lang="he-IL"/>
          </a:p>
        </p:txBody>
      </p:sp>
      <p:sp>
        <p:nvSpPr>
          <p:cNvPr id="6" name="Slide Number Placeholder 5"/>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3873908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D7D252-1B7E-4DA8-BC1F-C006F613C8EF}" type="datetime8">
              <a:rPr lang="he-IL" smtClean="0"/>
              <a:t>23 מאי 21</a:t>
            </a:fld>
            <a:endParaRPr lang="he-IL"/>
          </a:p>
        </p:txBody>
      </p:sp>
      <p:sp>
        <p:nvSpPr>
          <p:cNvPr id="5" name="Footer Placeholder 4"/>
          <p:cNvSpPr>
            <a:spLocks noGrp="1"/>
          </p:cNvSpPr>
          <p:nvPr>
            <p:ph type="ftr" sz="quarter" idx="11"/>
          </p:nvPr>
        </p:nvSpPr>
        <p:spPr/>
        <p:txBody>
          <a:bodyPr/>
          <a:lstStyle/>
          <a:p>
            <a:r>
              <a:rPr lang="en-GB"/>
              <a:t>M/ Winokur, A. Zaguri</a:t>
            </a:r>
            <a:endParaRPr lang="he-IL"/>
          </a:p>
        </p:txBody>
      </p:sp>
      <p:sp>
        <p:nvSpPr>
          <p:cNvPr id="6" name="Slide Number Placeholder 5"/>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303535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82FF8-56E4-48F1-9979-6E8567DB426B}" type="datetime8">
              <a:rPr lang="he-IL" smtClean="0"/>
              <a:t>23 מאי 21</a:t>
            </a:fld>
            <a:endParaRPr lang="he-IL"/>
          </a:p>
        </p:txBody>
      </p:sp>
      <p:sp>
        <p:nvSpPr>
          <p:cNvPr id="5" name="Footer Placeholder 4"/>
          <p:cNvSpPr>
            <a:spLocks noGrp="1"/>
          </p:cNvSpPr>
          <p:nvPr>
            <p:ph type="ftr" sz="quarter" idx="11"/>
          </p:nvPr>
        </p:nvSpPr>
        <p:spPr/>
        <p:txBody>
          <a:bodyPr/>
          <a:lstStyle/>
          <a:p>
            <a:r>
              <a:rPr lang="en-GB"/>
              <a:t>M/ Winokur, A. Zaguri</a:t>
            </a:r>
            <a:endParaRPr lang="he-IL"/>
          </a:p>
        </p:txBody>
      </p:sp>
      <p:sp>
        <p:nvSpPr>
          <p:cNvPr id="6" name="Slide Number Placeholder 5"/>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335394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DC1A69-E120-4FC1-8D0C-19098DA55477}" type="datetime8">
              <a:rPr lang="he-IL" smtClean="0"/>
              <a:t>23 מאי 21</a:t>
            </a:fld>
            <a:endParaRPr lang="he-IL"/>
          </a:p>
        </p:txBody>
      </p:sp>
      <p:sp>
        <p:nvSpPr>
          <p:cNvPr id="5" name="Footer Placeholder 4"/>
          <p:cNvSpPr>
            <a:spLocks noGrp="1"/>
          </p:cNvSpPr>
          <p:nvPr>
            <p:ph type="ftr" sz="quarter" idx="11"/>
          </p:nvPr>
        </p:nvSpPr>
        <p:spPr/>
        <p:txBody>
          <a:bodyPr/>
          <a:lstStyle/>
          <a:p>
            <a:r>
              <a:rPr lang="en-GB"/>
              <a:t>M/ Winokur, A. Zaguri</a:t>
            </a:r>
            <a:endParaRPr lang="he-IL"/>
          </a:p>
        </p:txBody>
      </p:sp>
      <p:sp>
        <p:nvSpPr>
          <p:cNvPr id="6" name="Slide Number Placeholder 5"/>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3446491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A67C6E-511F-48F4-B950-69FACC9ED678}" type="datetime8">
              <a:rPr lang="he-IL" smtClean="0"/>
              <a:t>23 מאי 21</a:t>
            </a:fld>
            <a:endParaRPr lang="he-IL"/>
          </a:p>
        </p:txBody>
      </p:sp>
      <p:sp>
        <p:nvSpPr>
          <p:cNvPr id="6" name="Footer Placeholder 5"/>
          <p:cNvSpPr>
            <a:spLocks noGrp="1"/>
          </p:cNvSpPr>
          <p:nvPr>
            <p:ph type="ftr" sz="quarter" idx="11"/>
          </p:nvPr>
        </p:nvSpPr>
        <p:spPr/>
        <p:txBody>
          <a:bodyPr/>
          <a:lstStyle/>
          <a:p>
            <a:r>
              <a:rPr lang="en-GB"/>
              <a:t>M/ Winokur, A. Zaguri</a:t>
            </a:r>
            <a:endParaRPr lang="he-IL"/>
          </a:p>
        </p:txBody>
      </p:sp>
      <p:sp>
        <p:nvSpPr>
          <p:cNvPr id="7" name="Slide Number Placeholder 6"/>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838417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297BA3-0BB3-464C-9E5E-361FA7BE85B4}" type="datetime8">
              <a:rPr lang="he-IL" smtClean="0"/>
              <a:t>23 מאי 21</a:t>
            </a:fld>
            <a:endParaRPr lang="he-IL"/>
          </a:p>
        </p:txBody>
      </p:sp>
      <p:sp>
        <p:nvSpPr>
          <p:cNvPr id="8" name="Footer Placeholder 7"/>
          <p:cNvSpPr>
            <a:spLocks noGrp="1"/>
          </p:cNvSpPr>
          <p:nvPr>
            <p:ph type="ftr" sz="quarter" idx="11"/>
          </p:nvPr>
        </p:nvSpPr>
        <p:spPr/>
        <p:txBody>
          <a:bodyPr/>
          <a:lstStyle/>
          <a:p>
            <a:r>
              <a:rPr lang="en-GB"/>
              <a:t>M/ Winokur, A. Zaguri</a:t>
            </a:r>
            <a:endParaRPr lang="he-IL"/>
          </a:p>
        </p:txBody>
      </p:sp>
      <p:sp>
        <p:nvSpPr>
          <p:cNvPr id="9" name="Slide Number Placeholder 8"/>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620724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4EB828-A763-455A-B5FA-F8AE1B837C59}" type="datetime8">
              <a:rPr lang="he-IL" smtClean="0"/>
              <a:t>23 מאי 21</a:t>
            </a:fld>
            <a:endParaRPr lang="he-IL"/>
          </a:p>
        </p:txBody>
      </p:sp>
      <p:sp>
        <p:nvSpPr>
          <p:cNvPr id="4" name="Footer Placeholder 3"/>
          <p:cNvSpPr>
            <a:spLocks noGrp="1"/>
          </p:cNvSpPr>
          <p:nvPr>
            <p:ph type="ftr" sz="quarter" idx="11"/>
          </p:nvPr>
        </p:nvSpPr>
        <p:spPr/>
        <p:txBody>
          <a:bodyPr/>
          <a:lstStyle/>
          <a:p>
            <a:r>
              <a:rPr lang="en-GB"/>
              <a:t>M/ Winokur, A. Zaguri</a:t>
            </a:r>
            <a:endParaRPr lang="he-IL"/>
          </a:p>
        </p:txBody>
      </p:sp>
      <p:sp>
        <p:nvSpPr>
          <p:cNvPr id="5" name="Slide Number Placeholder 4"/>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760992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0F083-7135-4038-9C1E-3493ABB06009}" type="datetime8">
              <a:rPr lang="he-IL" smtClean="0"/>
              <a:t>23 מאי 21</a:t>
            </a:fld>
            <a:endParaRPr lang="he-IL"/>
          </a:p>
        </p:txBody>
      </p:sp>
      <p:sp>
        <p:nvSpPr>
          <p:cNvPr id="3" name="Footer Placeholder 2"/>
          <p:cNvSpPr>
            <a:spLocks noGrp="1"/>
          </p:cNvSpPr>
          <p:nvPr>
            <p:ph type="ftr" sz="quarter" idx="11"/>
          </p:nvPr>
        </p:nvSpPr>
        <p:spPr/>
        <p:txBody>
          <a:bodyPr/>
          <a:lstStyle/>
          <a:p>
            <a:r>
              <a:rPr lang="en-GB"/>
              <a:t>M/ Winokur, A. Zaguri</a:t>
            </a:r>
            <a:endParaRPr lang="he-IL"/>
          </a:p>
        </p:txBody>
      </p:sp>
      <p:sp>
        <p:nvSpPr>
          <p:cNvPr id="4" name="Slide Number Placeholder 3"/>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324281678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970F00-B37F-4F03-A736-009E30BE459A}" type="datetime8">
              <a:rPr lang="he-IL" smtClean="0"/>
              <a:t>23 מאי 21</a:t>
            </a:fld>
            <a:endParaRPr lang="he-IL"/>
          </a:p>
        </p:txBody>
      </p:sp>
      <p:sp>
        <p:nvSpPr>
          <p:cNvPr id="6" name="Footer Placeholder 5"/>
          <p:cNvSpPr>
            <a:spLocks noGrp="1"/>
          </p:cNvSpPr>
          <p:nvPr>
            <p:ph type="ftr" sz="quarter" idx="11"/>
          </p:nvPr>
        </p:nvSpPr>
        <p:spPr/>
        <p:txBody>
          <a:bodyPr/>
          <a:lstStyle/>
          <a:p>
            <a:r>
              <a:rPr lang="en-GB"/>
              <a:t>M/ Winokur, A. Zaguri</a:t>
            </a:r>
            <a:endParaRPr lang="he-IL"/>
          </a:p>
        </p:txBody>
      </p:sp>
      <p:sp>
        <p:nvSpPr>
          <p:cNvPr id="7" name="Slide Number Placeholder 6"/>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34974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8DB17A-A0BC-4F16-9967-E759832F896E}" type="datetime8">
              <a:rPr lang="he-IL" smtClean="0"/>
              <a:t>23 מאי 21</a:t>
            </a:fld>
            <a:endParaRPr lang="he-IL"/>
          </a:p>
        </p:txBody>
      </p:sp>
      <p:sp>
        <p:nvSpPr>
          <p:cNvPr id="6" name="Footer Placeholder 5"/>
          <p:cNvSpPr>
            <a:spLocks noGrp="1"/>
          </p:cNvSpPr>
          <p:nvPr>
            <p:ph type="ftr" sz="quarter" idx="11"/>
          </p:nvPr>
        </p:nvSpPr>
        <p:spPr/>
        <p:txBody>
          <a:bodyPr/>
          <a:lstStyle/>
          <a:p>
            <a:r>
              <a:rPr lang="en-GB"/>
              <a:t>M/ Winokur, A. Zaguri</a:t>
            </a:r>
            <a:endParaRPr lang="he-IL"/>
          </a:p>
        </p:txBody>
      </p:sp>
      <p:sp>
        <p:nvSpPr>
          <p:cNvPr id="7" name="Slide Number Placeholder 6"/>
          <p:cNvSpPr>
            <a:spLocks noGrp="1"/>
          </p:cNvSpPr>
          <p:nvPr>
            <p:ph type="sldNum" sz="quarter" idx="12"/>
          </p:nvPr>
        </p:nvSpPr>
        <p:spPr/>
        <p:txBody>
          <a:bodyPr/>
          <a:lstStyle/>
          <a:p>
            <a:fld id="{75525C7B-EB65-47E5-A1DC-1FED662109C2}" type="slidenum">
              <a:rPr lang="he-IL" smtClean="0"/>
              <a:t>‹#›</a:t>
            </a:fld>
            <a:endParaRPr lang="he-IL"/>
          </a:p>
        </p:txBody>
      </p:sp>
    </p:spTree>
    <p:extLst>
      <p:ext uri="{BB962C8B-B14F-4D97-AF65-F5344CB8AC3E}">
        <p14:creationId xmlns:p14="http://schemas.microsoft.com/office/powerpoint/2010/main" val="3823068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D1B0726-7A2C-4835-AA9B-9590E75ED752}" type="datetime8">
              <a:rPr lang="he-IL" smtClean="0"/>
              <a:t>23 מאי 21</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GB"/>
              <a:t>M/ Winokur, A. Zaguri</a:t>
            </a:r>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75525C7B-EB65-47E5-A1DC-1FED662109C2}" type="slidenum">
              <a:rPr lang="he-IL" smtClean="0"/>
              <a:t>‹#›</a:t>
            </a:fld>
            <a:endParaRPr lang="he-IL"/>
          </a:p>
        </p:txBody>
      </p:sp>
      <p:pic>
        <p:nvPicPr>
          <p:cNvPr id="8" name="תמונה 6">
            <a:extLst>
              <a:ext uri="{FF2B5EF4-FFF2-40B4-BE49-F238E27FC236}">
                <a16:creationId xmlns:a16="http://schemas.microsoft.com/office/drawing/2014/main" id="{854DC810-4345-49CC-A16B-5A5A2392AC40}"/>
              </a:ext>
            </a:extLst>
          </p:cNvPr>
          <p:cNvPicPr>
            <a:picLocks noChangeAspect="1"/>
          </p:cNvPicPr>
          <p:nvPr userDrawn="1"/>
        </p:nvPicPr>
        <p:blipFill>
          <a:blip r:embed="rId20"/>
          <a:stretch>
            <a:fillRect/>
          </a:stretch>
        </p:blipFill>
        <p:spPr>
          <a:xfrm>
            <a:off x="11105804" y="1"/>
            <a:ext cx="1084608" cy="732944"/>
          </a:xfrm>
          <a:prstGeom prst="rect">
            <a:avLst/>
          </a:prstGeom>
        </p:spPr>
      </p:pic>
    </p:spTree>
    <p:extLst>
      <p:ext uri="{BB962C8B-B14F-4D97-AF65-F5344CB8AC3E}">
        <p14:creationId xmlns:p14="http://schemas.microsoft.com/office/powerpoint/2010/main" val="115044115"/>
      </p:ext>
    </p:extLst>
  </p:cSld>
  <p:clrMap bg1="dk1" tx1="lt1" bg2="dk2" tx2="lt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Lst>
  <p:hf hdr="0" dt="0"/>
  <p:txStyles>
    <p:titleStyle>
      <a:lvl1pPr algn="l" defTabSz="914400" rtl="1"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e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Presentation_-_1400_-_Hans-Peter_de_Koning.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nist.gov/el/cyber-physical-systems" TargetMode="External"/><Relationship Id="rId3" Type="http://schemas.openxmlformats.org/officeDocument/2006/relationships/image" Target="../media/image6.png"/><Relationship Id="rId7" Type="http://schemas.openxmlformats.org/officeDocument/2006/relationships/hyperlink" Target="https://en.wikipedia.org/wiki/Augmented_intelligence"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en.wikipedia.org/wiki/Deep-sea_exploration" TargetMode="External"/><Relationship Id="rId5" Type="http://schemas.openxmlformats.org/officeDocument/2006/relationships/hyperlink" Target="https://en.wikipedia.org/wiki/Robotic_surgery" TargetMode="External"/><Relationship Id="rId4" Type="http://schemas.openxmlformats.org/officeDocument/2006/relationships/hyperlink" Target="https://en.wikipedia.org/wiki/Collision_avoidance" TargetMode="External"/><Relationship Id="rId9" Type="http://schemas.openxmlformats.org/officeDocument/2006/relationships/hyperlink" Target="https://en.wikipedia.org/wiki/Cyber-physical_syste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www.modelica.org/" TargetMode="External"/><Relationship Id="rId2" Type="http://schemas.openxmlformats.org/officeDocument/2006/relationships/hyperlink" Target="https://en.wikipedia.org/wiki/Object_Process_Methodology" TargetMode="External"/><Relationship Id="rId1" Type="http://schemas.openxmlformats.org/officeDocument/2006/relationships/slideLayout" Target="../slideLayouts/slideLayout2.xml"/><Relationship Id="rId5" Type="http://schemas.openxmlformats.org/officeDocument/2006/relationships/hyperlink" Target="https://www.omg.org/spec/SysML/1.3/PDF"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VJpB4szpfT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a:extLst>
              <a:ext uri="{FF2B5EF4-FFF2-40B4-BE49-F238E27FC236}">
                <a16:creationId xmlns:a16="http://schemas.microsoft.com/office/drawing/2014/main" id="{AF00CC7C-28F3-47ED-B92B-3A6B65A2AA59}"/>
              </a:ext>
            </a:extLst>
          </p:cNvPr>
          <p:cNvGrpSpPr/>
          <p:nvPr/>
        </p:nvGrpSpPr>
        <p:grpSpPr>
          <a:xfrm>
            <a:off x="-9331" y="0"/>
            <a:ext cx="12192000" cy="6800259"/>
            <a:chOff x="-9331" y="0"/>
            <a:chExt cx="12192000" cy="6800259"/>
          </a:xfrm>
        </p:grpSpPr>
        <p:cxnSp>
          <p:nvCxnSpPr>
            <p:cNvPr id="10" name="מחבר ישר 9">
              <a:extLst>
                <a:ext uri="{FF2B5EF4-FFF2-40B4-BE49-F238E27FC236}">
                  <a16:creationId xmlns:a16="http://schemas.microsoft.com/office/drawing/2014/main" id="{36103340-1128-4112-B4D9-391751DD0E9D}"/>
                </a:ext>
              </a:extLst>
            </p:cNvPr>
            <p:cNvCxnSpPr>
              <a:cxnSpLocks/>
            </p:cNvCxnSpPr>
            <p:nvPr/>
          </p:nvCxnSpPr>
          <p:spPr>
            <a:xfrm flipH="1">
              <a:off x="996142" y="4526795"/>
              <a:ext cx="10199717"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8" name="כותרת משנה 2">
              <a:extLst>
                <a:ext uri="{FF2B5EF4-FFF2-40B4-BE49-F238E27FC236}">
                  <a16:creationId xmlns:a16="http://schemas.microsoft.com/office/drawing/2014/main" id="{50974773-D538-4E99-AD2B-23B42055E3C0}"/>
                </a:ext>
              </a:extLst>
            </p:cNvPr>
            <p:cNvSpPr txBox="1">
              <a:spLocks/>
            </p:cNvSpPr>
            <p:nvPr/>
          </p:nvSpPr>
          <p:spPr>
            <a:xfrm>
              <a:off x="189044" y="2170979"/>
              <a:ext cx="4374643" cy="796665"/>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a:lnSpc>
                  <a:spcPct val="100000"/>
                </a:lnSpc>
                <a:spcBef>
                  <a:spcPts val="0"/>
                </a:spcBef>
              </a:pPr>
              <a:r>
                <a:rPr lang="en-US" sz="1200" u="sng" dirty="0"/>
                <a:t>Session Id:</a:t>
              </a:r>
              <a:r>
                <a:rPr lang="en-US" sz="1200" dirty="0"/>
                <a:t>  1.2</a:t>
              </a:r>
            </a:p>
            <a:p>
              <a:pPr algn="l" rtl="0">
                <a:lnSpc>
                  <a:spcPct val="100000"/>
                </a:lnSpc>
                <a:spcBef>
                  <a:spcPts val="0"/>
                </a:spcBef>
              </a:pPr>
              <a:r>
                <a:rPr lang="en-US" sz="1200" u="sng" dirty="0"/>
                <a:t>Session title</a:t>
              </a:r>
              <a:r>
                <a:rPr lang="en-US" sz="1200" dirty="0"/>
                <a:t>: Recent advances in system modelling and simulation</a:t>
              </a:r>
              <a:endParaRPr lang="en-US" sz="1200" u="sng" dirty="0"/>
            </a:p>
            <a:p>
              <a:pPr algn="l" rtl="0">
                <a:lnSpc>
                  <a:spcPct val="100000"/>
                </a:lnSpc>
                <a:spcBef>
                  <a:spcPts val="0"/>
                </a:spcBef>
              </a:pPr>
              <a:r>
                <a:rPr lang="en-US" sz="1200" u="sng" dirty="0"/>
                <a:t>Session Chair:</a:t>
              </a:r>
              <a:r>
                <a:rPr lang="en-US" sz="1200" dirty="0"/>
                <a:t> Dr. Michael Winokur</a:t>
              </a:r>
              <a:endParaRPr lang="he-IL" sz="1200" dirty="0"/>
            </a:p>
          </p:txBody>
        </p:sp>
        <p:sp>
          <p:nvSpPr>
            <p:cNvPr id="9" name="כותרת משנה 2">
              <a:extLst>
                <a:ext uri="{FF2B5EF4-FFF2-40B4-BE49-F238E27FC236}">
                  <a16:creationId xmlns:a16="http://schemas.microsoft.com/office/drawing/2014/main" id="{C8E00D8C-C9EE-4618-979B-FE2DC524623B}"/>
                </a:ext>
              </a:extLst>
            </p:cNvPr>
            <p:cNvSpPr txBox="1">
              <a:spLocks/>
            </p:cNvSpPr>
            <p:nvPr/>
          </p:nvSpPr>
          <p:spPr>
            <a:xfrm>
              <a:off x="1546423" y="2388637"/>
              <a:ext cx="9144000" cy="1655762"/>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Lecture title</a:t>
              </a:r>
            </a:p>
            <a:p>
              <a:pPr rtl="0"/>
              <a:r>
                <a:rPr lang="en-US" dirty="0">
                  <a:solidFill>
                    <a:schemeClr val="tx1">
                      <a:lumMod val="50000"/>
                      <a:lumOff val="50000"/>
                    </a:schemeClr>
                  </a:solidFill>
                </a:rPr>
                <a:t>Dr. Michael Winokur and Avi Zaguri, </a:t>
              </a:r>
            </a:p>
            <a:p>
              <a:pPr rtl="0"/>
              <a:r>
                <a:rPr lang="en-US" dirty="0">
                  <a:solidFill>
                    <a:schemeClr val="tx1">
                      <a:lumMod val="50000"/>
                      <a:lumOff val="50000"/>
                    </a:schemeClr>
                  </a:solidFill>
                </a:rPr>
                <a:t>Faculty of Technology Management - HIT</a:t>
              </a:r>
              <a:endParaRPr lang="he-IL" dirty="0">
                <a:solidFill>
                  <a:schemeClr val="tx1">
                    <a:lumMod val="50000"/>
                    <a:lumOff val="50000"/>
                  </a:schemeClr>
                </a:solidFill>
              </a:endParaRPr>
            </a:p>
          </p:txBody>
        </p:sp>
        <p:sp>
          <p:nvSpPr>
            <p:cNvPr id="11" name="תיבת טקסט 10">
              <a:extLst>
                <a:ext uri="{FF2B5EF4-FFF2-40B4-BE49-F238E27FC236}">
                  <a16:creationId xmlns:a16="http://schemas.microsoft.com/office/drawing/2014/main" id="{56EAE6DE-14E4-4FD8-B5A9-F403EB5E3DDE}"/>
                </a:ext>
              </a:extLst>
            </p:cNvPr>
            <p:cNvSpPr txBox="1"/>
            <p:nvPr/>
          </p:nvSpPr>
          <p:spPr>
            <a:xfrm>
              <a:off x="3689466" y="4550728"/>
              <a:ext cx="4813069" cy="369332"/>
            </a:xfrm>
            <a:prstGeom prst="rect">
              <a:avLst/>
            </a:prstGeom>
            <a:noFill/>
          </p:spPr>
          <p:txBody>
            <a:bodyPr wrap="square" rtlCol="1">
              <a:spAutoFit/>
            </a:bodyPr>
            <a:lstStyle/>
            <a:p>
              <a:pPr algn="ctr"/>
              <a:r>
                <a:rPr lang="en-US" sz="1800" dirty="0"/>
                <a:t> In collaboration with</a:t>
              </a:r>
              <a:endParaRPr lang="he-IL" sz="1800" dirty="0"/>
            </a:p>
          </p:txBody>
        </p:sp>
        <p:pic>
          <p:nvPicPr>
            <p:cNvPr id="14" name="תמונה 13">
              <a:extLst>
                <a:ext uri="{FF2B5EF4-FFF2-40B4-BE49-F238E27FC236}">
                  <a16:creationId xmlns:a16="http://schemas.microsoft.com/office/drawing/2014/main" id="{9B130D64-1903-48E1-B094-B1E357F48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418" y="4971868"/>
              <a:ext cx="8357165" cy="1828391"/>
            </a:xfrm>
            <a:prstGeom prst="rect">
              <a:avLst/>
            </a:prstGeom>
          </p:spPr>
        </p:pic>
        <p:sp>
          <p:nvSpPr>
            <p:cNvPr id="17" name="מלבן 16">
              <a:extLst>
                <a:ext uri="{FF2B5EF4-FFF2-40B4-BE49-F238E27FC236}">
                  <a16:creationId xmlns:a16="http://schemas.microsoft.com/office/drawing/2014/main" id="{25B229F8-44D6-4FF9-BECE-9721CFA446E5}"/>
                </a:ext>
              </a:extLst>
            </p:cNvPr>
            <p:cNvSpPr/>
            <p:nvPr/>
          </p:nvSpPr>
          <p:spPr>
            <a:xfrm>
              <a:off x="-9331" y="0"/>
              <a:ext cx="12192000" cy="2043569"/>
            </a:xfrm>
            <a:prstGeom prst="rect">
              <a:avLst/>
            </a:prstGeom>
            <a:gradFill flip="none" rotWithShape="1">
              <a:gsLst>
                <a:gs pos="0">
                  <a:srgbClr val="0067A6"/>
                </a:gs>
                <a:gs pos="53000">
                  <a:srgbClr val="0F1F35"/>
                </a:gs>
                <a:gs pos="100000">
                  <a:srgbClr val="0067A6"/>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8" name="תמונה 17">
              <a:extLst>
                <a:ext uri="{FF2B5EF4-FFF2-40B4-BE49-F238E27FC236}">
                  <a16:creationId xmlns:a16="http://schemas.microsoft.com/office/drawing/2014/main" id="{8EE833EF-6B7B-4E83-B9A5-6FC11F676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934" y="206280"/>
              <a:ext cx="7643537" cy="2035965"/>
            </a:xfrm>
            <a:prstGeom prst="rect">
              <a:avLst/>
            </a:prstGeom>
          </p:spPr>
        </p:pic>
      </p:grpSp>
    </p:spTree>
    <p:extLst>
      <p:ext uri="{BB962C8B-B14F-4D97-AF65-F5344CB8AC3E}">
        <p14:creationId xmlns:p14="http://schemas.microsoft.com/office/powerpoint/2010/main" val="1119971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Status of use in modeling tools (2/2)</a:t>
            </a:r>
            <a:endParaRPr lang="he-IL" dirty="0">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733425" y="1597025"/>
            <a:ext cx="10620375" cy="4232276"/>
          </a:xfrm>
        </p:spPr>
        <p:txBody>
          <a:bodyPr>
            <a:normAutofit fontScale="77500" lnSpcReduction="20000"/>
          </a:bodyPr>
          <a:lstStyle/>
          <a:p>
            <a:pPr algn="l" rtl="0">
              <a:lnSpc>
                <a:spcPct val="100000"/>
              </a:lnSpc>
            </a:pPr>
            <a:r>
              <a:rPr lang="en-US" sz="3500" dirty="0"/>
              <a:t>Modeling CPS systems with computerized tools (Model Based Systems Engineering):</a:t>
            </a:r>
            <a:endParaRPr lang="en-US" sz="3300" dirty="0"/>
          </a:p>
          <a:p>
            <a:pPr lvl="1" algn="l" rtl="0"/>
            <a:r>
              <a:rPr lang="en-US" sz="3600" dirty="0"/>
              <a:t>For about 30 years there has been the development of tools, modeling languages and international standardization efforts</a:t>
            </a:r>
          </a:p>
          <a:p>
            <a:pPr lvl="1" algn="l" rtl="0"/>
            <a:r>
              <a:rPr lang="en-US" sz="3600" dirty="0"/>
              <a:t>Courses on the subject are taught in academia and professional associations of systems engineering</a:t>
            </a:r>
          </a:p>
          <a:p>
            <a:pPr lvl="1" algn="l" rtl="0"/>
            <a:r>
              <a:rPr lang="en-US" sz="3600" b="1" dirty="0">
                <a:solidFill>
                  <a:srgbClr val="FFC000"/>
                </a:solidFill>
              </a:rPr>
              <a:t>The use in industry, except in isolated cases, "does not take off“</a:t>
            </a:r>
          </a:p>
          <a:p>
            <a:pPr lvl="1" algn="l" rtl="0"/>
            <a:r>
              <a:rPr lang="en-US" sz="3600" b="1" dirty="0">
                <a:solidFill>
                  <a:srgbClr val="FFC000"/>
                </a:solidFill>
              </a:rPr>
              <a:t>Common situation: Using software tools for drawing, without formal language, without analysis and without simulation</a:t>
            </a:r>
            <a:endParaRPr lang="en-US" sz="3600" dirty="0"/>
          </a:p>
          <a:p>
            <a:pPr lvl="1" algn="l" rtl="0"/>
            <a:r>
              <a:rPr lang="en-US" sz="3600" dirty="0"/>
              <a:t>The exception: automated tools for managing textual requirements and generating specifications (without modeling)</a:t>
            </a:r>
            <a:endParaRPr lang="he-IL" sz="3600" dirty="0"/>
          </a:p>
        </p:txBody>
      </p:sp>
      <p:sp>
        <p:nvSpPr>
          <p:cNvPr id="6" name="Slide Number Placeholder 5"/>
          <p:cNvSpPr>
            <a:spLocks noGrp="1"/>
          </p:cNvSpPr>
          <p:nvPr>
            <p:ph type="sldNum" sz="quarter" idx="12"/>
          </p:nvPr>
        </p:nvSpPr>
        <p:spPr/>
        <p:txBody>
          <a:bodyPr/>
          <a:lstStyle/>
          <a:p>
            <a:fld id="{75525C7B-EB65-47E5-A1DC-1FED662109C2}" type="slidenum">
              <a:rPr lang="he-IL" smtClean="0"/>
              <a:t>10</a:t>
            </a:fld>
            <a:endParaRPr lang="he-IL"/>
          </a:p>
        </p:txBody>
      </p:sp>
      <p:sp>
        <p:nvSpPr>
          <p:cNvPr id="4" name="Footer Placeholder 3">
            <a:extLst>
              <a:ext uri="{FF2B5EF4-FFF2-40B4-BE49-F238E27FC236}">
                <a16:creationId xmlns:a16="http://schemas.microsoft.com/office/drawing/2014/main" id="{46B44E93-2FB9-4471-BCD0-3DE46FA39FEF}"/>
              </a:ext>
            </a:extLst>
          </p:cNvPr>
          <p:cNvSpPr>
            <a:spLocks noGrp="1"/>
          </p:cNvSpPr>
          <p:nvPr>
            <p:ph type="ftr" sz="quarter" idx="11"/>
          </p:nvPr>
        </p:nvSpPr>
        <p:spPr/>
        <p:txBody>
          <a:bodyPr/>
          <a:lstStyle/>
          <a:p>
            <a:r>
              <a:rPr lang="en-GB" dirty="0"/>
              <a:t>M. Winokur, A. Zaguri</a:t>
            </a:r>
            <a:endParaRPr lang="he-IL" dirty="0"/>
          </a:p>
        </p:txBody>
      </p:sp>
      <p:sp>
        <p:nvSpPr>
          <p:cNvPr id="7" name="TextBox 6">
            <a:extLst>
              <a:ext uri="{FF2B5EF4-FFF2-40B4-BE49-F238E27FC236}">
                <a16:creationId xmlns:a16="http://schemas.microsoft.com/office/drawing/2014/main" id="{EB3B372C-838D-4623-AC0C-3F0D4A148787}"/>
              </a:ext>
            </a:extLst>
          </p:cNvPr>
          <p:cNvSpPr txBox="1"/>
          <p:nvPr/>
        </p:nvSpPr>
        <p:spPr>
          <a:xfrm rot="20853796">
            <a:off x="9001899" y="4854848"/>
            <a:ext cx="2117887" cy="830997"/>
          </a:xfrm>
          <a:prstGeom prst="rect">
            <a:avLst/>
          </a:prstGeom>
          <a:noFill/>
        </p:spPr>
        <p:txBody>
          <a:bodyPr wrap="none" rtlCol="0">
            <a:spAutoFit/>
          </a:bodyPr>
          <a:lstStyle/>
          <a:p>
            <a:r>
              <a:rPr lang="en-US" sz="4800" dirty="0">
                <a:solidFill>
                  <a:srgbClr val="FFC000"/>
                </a:solidFill>
                <a:highlight>
                  <a:srgbClr val="800080"/>
                </a:highlight>
              </a:rPr>
              <a:t>WHY</a:t>
            </a:r>
            <a:r>
              <a:rPr lang="he-IL" sz="4800" dirty="0">
                <a:solidFill>
                  <a:srgbClr val="FFC000"/>
                </a:solidFill>
                <a:highlight>
                  <a:srgbClr val="800080"/>
                </a:highlight>
              </a:rPr>
              <a:t> ??</a:t>
            </a:r>
            <a:endParaRPr lang="en-IL" sz="4800" dirty="0">
              <a:solidFill>
                <a:srgbClr val="FFC000"/>
              </a:solidFill>
              <a:highlight>
                <a:srgbClr val="800080"/>
              </a:highlight>
            </a:endParaRPr>
          </a:p>
        </p:txBody>
      </p:sp>
    </p:spTree>
    <p:extLst>
      <p:ext uri="{BB962C8B-B14F-4D97-AF65-F5344CB8AC3E}">
        <p14:creationId xmlns:p14="http://schemas.microsoft.com/office/powerpoint/2010/main" val="663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FD2D-30FC-481D-BE60-015F833B083E}"/>
              </a:ext>
            </a:extLst>
          </p:cNvPr>
          <p:cNvSpPr>
            <a:spLocks noGrp="1"/>
          </p:cNvSpPr>
          <p:nvPr>
            <p:ph type="title"/>
          </p:nvPr>
        </p:nvSpPr>
        <p:spPr/>
        <p:txBody>
          <a:bodyPr/>
          <a:lstStyle/>
          <a:p>
            <a:pPr algn="ctr" rtl="0"/>
            <a:r>
              <a:rPr lang="en-US" dirty="0">
                <a:latin typeface="Arial" panose="020B0604020202020204" pitchFamily="34" charset="0"/>
                <a:cs typeface="Arial" panose="020B0604020202020204" pitchFamily="34" charset="0"/>
              </a:rPr>
              <a:t>90’</a:t>
            </a:r>
            <a:r>
              <a:rPr lang="en-US" dirty="0"/>
              <a:t>s and </a:t>
            </a:r>
            <a:r>
              <a:rPr lang="en-US" dirty="0">
                <a:latin typeface="Arial" panose="020B0604020202020204" pitchFamily="34" charset="0"/>
                <a:cs typeface="Arial" panose="020B0604020202020204" pitchFamily="34" charset="0"/>
              </a:rPr>
              <a:t>2000’s</a:t>
            </a:r>
            <a:r>
              <a:rPr lang="en-US" dirty="0"/>
              <a:t> (continued)</a:t>
            </a:r>
            <a:endParaRPr lang="en-IL" dirty="0"/>
          </a:p>
        </p:txBody>
      </p:sp>
      <p:sp>
        <p:nvSpPr>
          <p:cNvPr id="3" name="Content Placeholder 2">
            <a:extLst>
              <a:ext uri="{FF2B5EF4-FFF2-40B4-BE49-F238E27FC236}">
                <a16:creationId xmlns:a16="http://schemas.microsoft.com/office/drawing/2014/main" id="{4F3C7E53-7CE8-44F9-BE8E-9C336F6A772B}"/>
              </a:ext>
            </a:extLst>
          </p:cNvPr>
          <p:cNvSpPr>
            <a:spLocks noGrp="1"/>
          </p:cNvSpPr>
          <p:nvPr>
            <p:ph idx="1"/>
          </p:nvPr>
        </p:nvSpPr>
        <p:spPr>
          <a:xfrm>
            <a:off x="1855177" y="1825625"/>
            <a:ext cx="9498623" cy="4351338"/>
          </a:xfrm>
        </p:spPr>
        <p:txBody>
          <a:bodyPr>
            <a:normAutofit fontScale="70000" lnSpcReduction="20000"/>
          </a:bodyPr>
          <a:lstStyle/>
          <a:p>
            <a:pPr algn="l" rtl="0"/>
            <a:r>
              <a:rPr lang="en-US" sz="4300" dirty="0"/>
              <a:t>Large EC-funded consortium to implement the tools:</a:t>
            </a:r>
            <a:endParaRPr lang="he-IL" sz="4300" dirty="0"/>
          </a:p>
          <a:p>
            <a:pPr lvl="1" algn="l" rtl="0">
              <a:lnSpc>
                <a:spcPct val="170000"/>
              </a:lnSpc>
            </a:pPr>
            <a:r>
              <a:rPr lang="en-US" sz="3900" b="1" dirty="0"/>
              <a:t>Speeds </a:t>
            </a:r>
            <a:r>
              <a:rPr lang="he-IL" sz="3900" b="1" dirty="0"/>
              <a:t>   </a:t>
            </a:r>
            <a:endParaRPr lang="en-US" sz="3900" b="1" dirty="0"/>
          </a:p>
          <a:p>
            <a:pPr lvl="1" algn="l" rtl="0">
              <a:lnSpc>
                <a:spcPct val="170000"/>
              </a:lnSpc>
            </a:pPr>
            <a:r>
              <a:rPr lang="en-GB" sz="3900" b="1" dirty="0"/>
              <a:t>D</a:t>
            </a:r>
            <a:r>
              <a:rPr lang="en-US" sz="3900" b="1" dirty="0" err="1"/>
              <a:t>anse</a:t>
            </a:r>
            <a:endParaRPr lang="he-IL" dirty="0"/>
          </a:p>
          <a:p>
            <a:pPr marL="0" indent="0">
              <a:buNone/>
            </a:pPr>
            <a:endParaRPr lang="en-GB" dirty="0"/>
          </a:p>
          <a:p>
            <a:pPr marL="0" indent="0" algn="l" rtl="0">
              <a:buNone/>
            </a:pPr>
            <a:r>
              <a:rPr lang="en-US" sz="4000" dirty="0"/>
              <a:t>What in reality ??</a:t>
            </a:r>
          </a:p>
          <a:p>
            <a:pPr algn="l" rtl="0"/>
            <a:r>
              <a:rPr lang="en-US" sz="4000" dirty="0">
                <a:solidFill>
                  <a:srgbClr val="FFC000"/>
                </a:solidFill>
              </a:rPr>
              <a:t>The use of industry, except in isolated cases, "does not take off“</a:t>
            </a:r>
            <a:endParaRPr lang="en-US" dirty="0"/>
          </a:p>
          <a:p>
            <a:pPr algn="l" rtl="0"/>
            <a:r>
              <a:rPr lang="en-US" sz="4000" dirty="0">
                <a:solidFill>
                  <a:srgbClr val="FFC000"/>
                </a:solidFill>
              </a:rPr>
              <a:t>Common situation: Using software tools for drawing, without formal language, without analysis and without simulation</a:t>
            </a:r>
            <a:endParaRPr lang="he-IL" sz="4000" dirty="0">
              <a:solidFill>
                <a:srgbClr val="FFC000"/>
              </a:solidFill>
            </a:endParaRPr>
          </a:p>
        </p:txBody>
      </p:sp>
      <p:sp>
        <p:nvSpPr>
          <p:cNvPr id="4" name="Slide Number Placeholder 3">
            <a:extLst>
              <a:ext uri="{FF2B5EF4-FFF2-40B4-BE49-F238E27FC236}">
                <a16:creationId xmlns:a16="http://schemas.microsoft.com/office/drawing/2014/main" id="{CAA6B409-BCC1-4310-ABE3-CC5DA77EAD5F}"/>
              </a:ext>
            </a:extLst>
          </p:cNvPr>
          <p:cNvSpPr>
            <a:spLocks noGrp="1"/>
          </p:cNvSpPr>
          <p:nvPr>
            <p:ph type="sldNum" sz="quarter" idx="12"/>
          </p:nvPr>
        </p:nvSpPr>
        <p:spPr/>
        <p:txBody>
          <a:bodyPr/>
          <a:lstStyle/>
          <a:p>
            <a:fld id="{75525C7B-EB65-47E5-A1DC-1FED662109C2}" type="slidenum">
              <a:rPr lang="he-IL" smtClean="0"/>
              <a:t>11</a:t>
            </a:fld>
            <a:endParaRPr lang="he-IL"/>
          </a:p>
        </p:txBody>
      </p:sp>
      <p:sp>
        <p:nvSpPr>
          <p:cNvPr id="6" name="Footer Placeholder 5">
            <a:extLst>
              <a:ext uri="{FF2B5EF4-FFF2-40B4-BE49-F238E27FC236}">
                <a16:creationId xmlns:a16="http://schemas.microsoft.com/office/drawing/2014/main" id="{6F726C44-5D8B-48C1-825D-E15688D3AE24}"/>
              </a:ext>
            </a:extLst>
          </p:cNvPr>
          <p:cNvSpPr>
            <a:spLocks noGrp="1"/>
          </p:cNvSpPr>
          <p:nvPr>
            <p:ph type="ftr" sz="quarter" idx="11"/>
          </p:nvPr>
        </p:nvSpPr>
        <p:spPr/>
        <p:txBody>
          <a:bodyPr/>
          <a:lstStyle/>
          <a:p>
            <a:r>
              <a:rPr lang="en-GB" dirty="0"/>
              <a:t>M</a:t>
            </a:r>
            <a:r>
              <a:rPr lang="en-US" dirty="0"/>
              <a:t>.</a:t>
            </a:r>
            <a:r>
              <a:rPr lang="en-GB" dirty="0"/>
              <a:t> Winokur, A. Zaguri</a:t>
            </a:r>
            <a:endParaRPr lang="he-IL" dirty="0"/>
          </a:p>
        </p:txBody>
      </p:sp>
    </p:spTree>
    <p:extLst>
      <p:ext uri="{BB962C8B-B14F-4D97-AF65-F5344CB8AC3E}">
        <p14:creationId xmlns:p14="http://schemas.microsoft.com/office/powerpoint/2010/main" val="972858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el 1">
            <a:extLst>
              <a:ext uri="{FF2B5EF4-FFF2-40B4-BE49-F238E27FC236}">
                <a16:creationId xmlns:a16="http://schemas.microsoft.com/office/drawing/2014/main" id="{7E97A244-5A44-466D-9B2B-D50AA098F8F6}"/>
              </a:ext>
            </a:extLst>
          </p:cNvPr>
          <p:cNvSpPr>
            <a:spLocks noGrp="1"/>
          </p:cNvSpPr>
          <p:nvPr>
            <p:ph type="title" idx="4294967295"/>
          </p:nvPr>
        </p:nvSpPr>
        <p:spPr>
          <a:noFill/>
        </p:spPr>
        <p:txBody>
          <a:bodyPr/>
          <a:lstStyle/>
          <a:p>
            <a:pPr algn="ctr"/>
            <a:r>
              <a:rPr altLang="en-IL" cap="none" dirty="0"/>
              <a:t>Validation of new SoS approach</a:t>
            </a:r>
            <a:endParaRPr lang="de-DE" altLang="en-IL" cap="none" dirty="0"/>
          </a:p>
        </p:txBody>
      </p:sp>
      <p:sp>
        <p:nvSpPr>
          <p:cNvPr id="20483" name="Inhaltsplatzhalter 2">
            <a:extLst>
              <a:ext uri="{FF2B5EF4-FFF2-40B4-BE49-F238E27FC236}">
                <a16:creationId xmlns:a16="http://schemas.microsoft.com/office/drawing/2014/main" id="{3345BAB5-31DF-4D95-8C99-1ABFCA0FF808}"/>
              </a:ext>
            </a:extLst>
          </p:cNvPr>
          <p:cNvSpPr>
            <a:spLocks noGrp="1"/>
          </p:cNvSpPr>
          <p:nvPr>
            <p:ph idx="4294967295"/>
          </p:nvPr>
        </p:nvSpPr>
        <p:spPr>
          <a:xfrm>
            <a:off x="1120000" y="1476088"/>
            <a:ext cx="10233800" cy="4351338"/>
          </a:xfrm>
        </p:spPr>
        <p:txBody>
          <a:bodyPr/>
          <a:lstStyle/>
          <a:p>
            <a:pPr algn="l" rtl="0"/>
            <a:r>
              <a:rPr lang="en-GB" altLang="en-IL" sz="2400" b="1" dirty="0">
                <a:solidFill>
                  <a:schemeClr val="tx1"/>
                </a:solidFill>
              </a:rPr>
              <a:t>Real industrial problems planned for Commercial development</a:t>
            </a:r>
            <a:r>
              <a:rPr lang="en-GB" altLang="en-IL" sz="2400" dirty="0">
                <a:solidFill>
                  <a:schemeClr val="tx1"/>
                </a:solidFill>
              </a:rPr>
              <a:t> </a:t>
            </a:r>
            <a:r>
              <a:rPr lang="de-DE" altLang="en-IL" sz="2400" dirty="0">
                <a:solidFill>
                  <a:schemeClr val="tx1"/>
                </a:solidFill>
              </a:rPr>
              <a:t>:</a:t>
            </a:r>
            <a:endParaRPr lang="en-US" altLang="en-IL" sz="2800" dirty="0"/>
          </a:p>
          <a:p>
            <a:pPr marL="609600" lvl="2" indent="-342900" algn="l" rtl="0">
              <a:spcAft>
                <a:spcPts val="600"/>
              </a:spcAft>
              <a:buClr>
                <a:srgbClr val="005A99"/>
              </a:buClr>
              <a:buSzPct val="120000"/>
            </a:pPr>
            <a:r>
              <a:rPr lang="en-US" altLang="en-IL" sz="2400" dirty="0"/>
              <a:t>Air Traffic Management, </a:t>
            </a:r>
          </a:p>
          <a:p>
            <a:pPr marL="609600" lvl="2" indent="-342900" algn="l" rtl="0">
              <a:spcAft>
                <a:spcPts val="600"/>
              </a:spcAft>
              <a:buClr>
                <a:srgbClr val="005A99"/>
              </a:buClr>
              <a:buSzPct val="120000"/>
            </a:pPr>
            <a:r>
              <a:rPr lang="en-US" altLang="en-IL" sz="2400" dirty="0"/>
              <a:t>Autonomous Ground Transport, </a:t>
            </a:r>
          </a:p>
          <a:p>
            <a:pPr marL="609600" lvl="2" indent="-342900" algn="l" rtl="0">
              <a:spcAft>
                <a:spcPts val="600"/>
              </a:spcAft>
              <a:buClr>
                <a:srgbClr val="005A99"/>
              </a:buClr>
              <a:buSzPct val="120000"/>
            </a:pPr>
            <a:r>
              <a:rPr lang="en-US" altLang="en-IL" sz="2400" dirty="0"/>
              <a:t>Integrated Water Treatment and Supply</a:t>
            </a:r>
          </a:p>
        </p:txBody>
      </p:sp>
      <p:sp>
        <p:nvSpPr>
          <p:cNvPr id="20484" name="Foliennummernplatzhalter 5">
            <a:extLst>
              <a:ext uri="{FF2B5EF4-FFF2-40B4-BE49-F238E27FC236}">
                <a16:creationId xmlns:a16="http://schemas.microsoft.com/office/drawing/2014/main" id="{2BE220C0-B076-4084-B688-4930232CFC6B}"/>
              </a:ext>
            </a:extLst>
          </p:cNvPr>
          <p:cNvSpPr txBox="1">
            <a:spLocks noGrp="1"/>
          </p:cNvSpPr>
          <p:nvPr/>
        </p:nvSpPr>
        <p:spPr bwMode="auto">
          <a:xfrm>
            <a:off x="8462963" y="6589714"/>
            <a:ext cx="21336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800">
                <a:solidFill>
                  <a:srgbClr val="FFFFFF"/>
                </a:solidFill>
                <a:latin typeface="Arial" panose="020B0604020202020204" pitchFamily="34" charset="0"/>
                <a:ea typeface="Geneva" pitchFamily="-60" charset="-128"/>
              </a:defRPr>
            </a:lvl1pPr>
            <a:lvl2pPr marL="742950" indent="-285750" eaLnBrk="0" hangingPunct="0">
              <a:defRPr sz="800">
                <a:solidFill>
                  <a:srgbClr val="FFFFFF"/>
                </a:solidFill>
                <a:latin typeface="Arial" panose="020B0604020202020204" pitchFamily="34" charset="0"/>
                <a:ea typeface="Geneva" pitchFamily="-60" charset="-128"/>
              </a:defRPr>
            </a:lvl2pPr>
            <a:lvl3pPr marL="1143000" indent="-228600" eaLnBrk="0" hangingPunct="0">
              <a:defRPr sz="800">
                <a:solidFill>
                  <a:srgbClr val="FFFFFF"/>
                </a:solidFill>
                <a:latin typeface="Arial" panose="020B0604020202020204" pitchFamily="34" charset="0"/>
                <a:ea typeface="Geneva" pitchFamily="-60" charset="-128"/>
              </a:defRPr>
            </a:lvl3pPr>
            <a:lvl4pPr marL="1600200" indent="-228600" eaLnBrk="0" hangingPunct="0">
              <a:defRPr sz="800">
                <a:solidFill>
                  <a:srgbClr val="FFFFFF"/>
                </a:solidFill>
                <a:latin typeface="Arial" panose="020B0604020202020204" pitchFamily="34" charset="0"/>
                <a:ea typeface="Geneva" pitchFamily="-60" charset="-128"/>
              </a:defRPr>
            </a:lvl4pPr>
            <a:lvl5pPr marL="2057400" indent="-228600" eaLnBrk="0" hangingPunct="0">
              <a:defRPr sz="800">
                <a:solidFill>
                  <a:srgbClr val="FFFFFF"/>
                </a:solidFill>
                <a:latin typeface="Arial" panose="020B0604020202020204" pitchFamily="34" charset="0"/>
                <a:ea typeface="Geneva" pitchFamily="-60" charset="-128"/>
              </a:defRPr>
            </a:lvl5pPr>
            <a:lvl6pPr marL="2514600" indent="-228600" algn="ctr" eaLnBrk="0" fontAlgn="base" hangingPunct="0">
              <a:spcBef>
                <a:spcPct val="0"/>
              </a:spcBef>
              <a:spcAft>
                <a:spcPct val="0"/>
              </a:spcAft>
              <a:defRPr sz="800">
                <a:solidFill>
                  <a:srgbClr val="FFFFFF"/>
                </a:solidFill>
                <a:latin typeface="Arial" panose="020B0604020202020204" pitchFamily="34" charset="0"/>
                <a:ea typeface="Geneva" pitchFamily="-60" charset="-128"/>
              </a:defRPr>
            </a:lvl6pPr>
            <a:lvl7pPr marL="2971800" indent="-228600" algn="ctr" eaLnBrk="0" fontAlgn="base" hangingPunct="0">
              <a:spcBef>
                <a:spcPct val="0"/>
              </a:spcBef>
              <a:spcAft>
                <a:spcPct val="0"/>
              </a:spcAft>
              <a:defRPr sz="800">
                <a:solidFill>
                  <a:srgbClr val="FFFFFF"/>
                </a:solidFill>
                <a:latin typeface="Arial" panose="020B0604020202020204" pitchFamily="34" charset="0"/>
                <a:ea typeface="Geneva" pitchFamily="-60" charset="-128"/>
              </a:defRPr>
            </a:lvl7pPr>
            <a:lvl8pPr marL="3429000" indent="-228600" algn="ctr" eaLnBrk="0" fontAlgn="base" hangingPunct="0">
              <a:spcBef>
                <a:spcPct val="0"/>
              </a:spcBef>
              <a:spcAft>
                <a:spcPct val="0"/>
              </a:spcAft>
              <a:defRPr sz="800">
                <a:solidFill>
                  <a:srgbClr val="FFFFFF"/>
                </a:solidFill>
                <a:latin typeface="Arial" panose="020B0604020202020204" pitchFamily="34" charset="0"/>
                <a:ea typeface="Geneva" pitchFamily="-60" charset="-128"/>
              </a:defRPr>
            </a:lvl8pPr>
            <a:lvl9pPr marL="3886200" indent="-228600" algn="ctr" eaLnBrk="0" fontAlgn="base" hangingPunct="0">
              <a:spcBef>
                <a:spcPct val="0"/>
              </a:spcBef>
              <a:spcAft>
                <a:spcPct val="0"/>
              </a:spcAft>
              <a:defRPr sz="800">
                <a:solidFill>
                  <a:srgbClr val="FFFFFF"/>
                </a:solidFill>
                <a:latin typeface="Arial" panose="020B0604020202020204" pitchFamily="34" charset="0"/>
                <a:ea typeface="Geneva" pitchFamily="-60" charset="-128"/>
              </a:defRPr>
            </a:lvl9pPr>
          </a:lstStyle>
          <a:p>
            <a:pPr algn="r" defTabSz="914400" eaLnBrk="1" fontAlgn="base" hangingPunct="1">
              <a:spcBef>
                <a:spcPct val="0"/>
              </a:spcBef>
              <a:spcAft>
                <a:spcPct val="0"/>
              </a:spcAft>
            </a:pPr>
            <a:fld id="{132B3737-06F7-4D5A-88D8-D4EF8609F26D}" type="slidenum">
              <a:rPr lang="he-IL" altLang="en-IL" sz="1000">
                <a:solidFill>
                  <a:srgbClr val="898989"/>
                </a:solidFill>
                <a:cs typeface="Arial" panose="020B0604020202020204" pitchFamily="34" charset="0"/>
              </a:rPr>
              <a:pPr algn="r" defTabSz="914400" eaLnBrk="1" fontAlgn="base" hangingPunct="1">
                <a:spcBef>
                  <a:spcPct val="0"/>
                </a:spcBef>
                <a:spcAft>
                  <a:spcPct val="0"/>
                </a:spcAft>
              </a:pPr>
              <a:t>12</a:t>
            </a:fld>
            <a:endParaRPr lang="de-DE" altLang="en-IL" sz="1000">
              <a:solidFill>
                <a:srgbClr val="898989"/>
              </a:solidFill>
            </a:endParaRPr>
          </a:p>
        </p:txBody>
      </p:sp>
      <p:grpSp>
        <p:nvGrpSpPr>
          <p:cNvPr id="20485" name="Group 13">
            <a:extLst>
              <a:ext uri="{FF2B5EF4-FFF2-40B4-BE49-F238E27FC236}">
                <a16:creationId xmlns:a16="http://schemas.microsoft.com/office/drawing/2014/main" id="{15F747FF-BDE5-4246-B09F-09A9ED204E40}"/>
              </a:ext>
            </a:extLst>
          </p:cNvPr>
          <p:cNvGrpSpPr>
            <a:grpSpLocks/>
          </p:cNvGrpSpPr>
          <p:nvPr/>
        </p:nvGrpSpPr>
        <p:grpSpPr bwMode="auto">
          <a:xfrm>
            <a:off x="3155172" y="3259482"/>
            <a:ext cx="7151687" cy="3611562"/>
            <a:chOff x="431" y="1298"/>
            <a:chExt cx="4505" cy="2275"/>
          </a:xfrm>
        </p:grpSpPr>
        <p:pic>
          <p:nvPicPr>
            <p:cNvPr id="2053" name="Picture 5">
              <a:extLst>
                <a:ext uri="{FF2B5EF4-FFF2-40B4-BE49-F238E27FC236}">
                  <a16:creationId xmlns:a16="http://schemas.microsoft.com/office/drawing/2014/main" id="{0FB85716-ADE8-4426-AE47-B2CFEBF1F142}"/>
                </a:ext>
              </a:extLst>
            </p:cNvPr>
            <p:cNvPicPr>
              <a:picLocks noChangeAspect="1" noChangeArrowheads="1"/>
            </p:cNvPicPr>
            <p:nvPr/>
          </p:nvPicPr>
          <p:blipFill>
            <a:blip r:embed="rId2" cstate="print"/>
            <a:srcRect/>
            <a:stretch>
              <a:fillRect/>
            </a:stretch>
          </p:blipFill>
          <p:spPr bwMode="auto">
            <a:xfrm>
              <a:off x="2666" y="2364"/>
              <a:ext cx="2058" cy="9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054" name="Picture 6">
              <a:extLst>
                <a:ext uri="{FF2B5EF4-FFF2-40B4-BE49-F238E27FC236}">
                  <a16:creationId xmlns:a16="http://schemas.microsoft.com/office/drawing/2014/main" id="{0FFD43DA-DA17-4249-8353-A7F224999698}"/>
                </a:ext>
              </a:extLst>
            </p:cNvPr>
            <p:cNvPicPr>
              <a:picLocks noChangeAspect="1" noChangeArrowheads="1"/>
            </p:cNvPicPr>
            <p:nvPr/>
          </p:nvPicPr>
          <p:blipFill>
            <a:blip r:embed="rId3" cstate="print"/>
            <a:srcRect/>
            <a:stretch>
              <a:fillRect/>
            </a:stretch>
          </p:blipFill>
          <p:spPr bwMode="auto">
            <a:xfrm>
              <a:off x="571" y="2382"/>
              <a:ext cx="2062" cy="87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056" name="Picture 8">
              <a:extLst>
                <a:ext uri="{FF2B5EF4-FFF2-40B4-BE49-F238E27FC236}">
                  <a16:creationId xmlns:a16="http://schemas.microsoft.com/office/drawing/2014/main" id="{1F3BD554-D446-428D-9689-ED9908A9BF01}"/>
                </a:ext>
              </a:extLst>
            </p:cNvPr>
            <p:cNvPicPr>
              <a:picLocks noChangeAspect="1" noChangeArrowheads="1"/>
            </p:cNvPicPr>
            <p:nvPr/>
          </p:nvPicPr>
          <p:blipFill>
            <a:blip r:embed="rId4" cstate="print"/>
            <a:srcRect/>
            <a:stretch>
              <a:fillRect/>
            </a:stretch>
          </p:blipFill>
          <p:spPr bwMode="auto">
            <a:xfrm>
              <a:off x="2780" y="1257"/>
              <a:ext cx="1843" cy="111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pic>
        <p:nvPicPr>
          <p:cNvPr id="2055" name="Picture 7">
            <a:extLst>
              <a:ext uri="{FF2B5EF4-FFF2-40B4-BE49-F238E27FC236}">
                <a16:creationId xmlns:a16="http://schemas.microsoft.com/office/drawing/2014/main" id="{08C88545-8B71-4943-87EC-EC7DA8C34788}"/>
              </a:ext>
            </a:extLst>
          </p:cNvPr>
          <p:cNvPicPr>
            <a:picLocks noChangeAspect="1" noChangeArrowheads="1"/>
          </p:cNvPicPr>
          <p:nvPr/>
        </p:nvPicPr>
        <p:blipFill>
          <a:blip r:embed="rId5" cstate="print"/>
          <a:srcRect/>
          <a:stretch>
            <a:fillRect/>
          </a:stretch>
        </p:blipFill>
        <p:spPr bwMode="auto">
          <a:xfrm>
            <a:off x="3799066" y="3186291"/>
            <a:ext cx="2925141" cy="182091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Arrow: Right 1">
            <a:hlinkClick r:id="rId6" action="ppaction://hlinksldjump"/>
            <a:extLst>
              <a:ext uri="{FF2B5EF4-FFF2-40B4-BE49-F238E27FC236}">
                <a16:creationId xmlns:a16="http://schemas.microsoft.com/office/drawing/2014/main" id="{BF7CAC46-17D9-4D5E-A652-6544B690A829}"/>
              </a:ext>
            </a:extLst>
          </p:cNvPr>
          <p:cNvSpPr/>
          <p:nvPr/>
        </p:nvSpPr>
        <p:spPr>
          <a:xfrm>
            <a:off x="1276829" y="44671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L"/>
          </a:p>
        </p:txBody>
      </p:sp>
      <p:sp>
        <p:nvSpPr>
          <p:cNvPr id="3" name="Footer Placeholder 2">
            <a:extLst>
              <a:ext uri="{FF2B5EF4-FFF2-40B4-BE49-F238E27FC236}">
                <a16:creationId xmlns:a16="http://schemas.microsoft.com/office/drawing/2014/main" id="{3831B925-8D52-4C8A-BB5E-7497B7FF1172}"/>
              </a:ext>
            </a:extLst>
          </p:cNvPr>
          <p:cNvSpPr>
            <a:spLocks noGrp="1"/>
          </p:cNvSpPr>
          <p:nvPr>
            <p:ph type="ftr" sz="quarter" idx="11"/>
          </p:nvPr>
        </p:nvSpPr>
        <p:spPr/>
        <p:txBody>
          <a:bodyPr/>
          <a:lstStyle/>
          <a:p>
            <a:r>
              <a:rPr lang="en-GB"/>
              <a:t>M/ Winokur, A. Zaguri</a:t>
            </a:r>
            <a:endParaRPr lang="he-IL"/>
          </a:p>
        </p:txBody>
      </p:sp>
      <p:sp>
        <p:nvSpPr>
          <p:cNvPr id="4" name="Slide Number Placeholder 3">
            <a:extLst>
              <a:ext uri="{FF2B5EF4-FFF2-40B4-BE49-F238E27FC236}">
                <a16:creationId xmlns:a16="http://schemas.microsoft.com/office/drawing/2014/main" id="{7B93C54F-CD18-483C-A2B1-20DBD3B2EB39}"/>
              </a:ext>
            </a:extLst>
          </p:cNvPr>
          <p:cNvSpPr>
            <a:spLocks noGrp="1"/>
          </p:cNvSpPr>
          <p:nvPr>
            <p:ph type="sldNum" sz="quarter" idx="12"/>
          </p:nvPr>
        </p:nvSpPr>
        <p:spPr/>
        <p:txBody>
          <a:bodyPr/>
          <a:lstStyle/>
          <a:p>
            <a:fld id="{75525C7B-EB65-47E5-A1DC-1FED662109C2}" type="slidenum">
              <a:rPr lang="he-IL" smtClean="0"/>
              <a:t>12</a:t>
            </a:fld>
            <a:endParaRPr lang="he-IL"/>
          </a:p>
        </p:txBody>
      </p:sp>
    </p:spTree>
    <p:extLst>
      <p:ext uri="{BB962C8B-B14F-4D97-AF65-F5344CB8AC3E}">
        <p14:creationId xmlns:p14="http://schemas.microsoft.com/office/powerpoint/2010/main" val="154873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1E954FD8-5A75-483B-8E6D-BF45BE581F40}"/>
              </a:ext>
            </a:extLst>
          </p:cNvPr>
          <p:cNvSpPr>
            <a:spLocks noGrp="1"/>
          </p:cNvSpPr>
          <p:nvPr>
            <p:ph type="title"/>
          </p:nvPr>
        </p:nvSpPr>
        <p:spPr>
          <a:xfrm>
            <a:off x="838200" y="198439"/>
            <a:ext cx="10515600" cy="887414"/>
          </a:xfrm>
        </p:spPr>
        <p:txBody>
          <a:bodyPr/>
          <a:lstStyle/>
          <a:p>
            <a:pPr algn="ctr">
              <a:defRPr/>
            </a:pPr>
            <a:r>
              <a:rPr lang="de-DE" dirty="0"/>
              <a:t>DANSE Consortium</a:t>
            </a:r>
          </a:p>
        </p:txBody>
      </p:sp>
      <p:sp>
        <p:nvSpPr>
          <p:cNvPr id="15363" name="Foliennummernplatzhalter 5">
            <a:extLst>
              <a:ext uri="{FF2B5EF4-FFF2-40B4-BE49-F238E27FC236}">
                <a16:creationId xmlns:a16="http://schemas.microsoft.com/office/drawing/2014/main" id="{0F3B1050-158D-452F-B67F-BA4C6CF5297B}"/>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00">
                <a:solidFill>
                  <a:srgbClr val="FFFFFF"/>
                </a:solidFill>
                <a:latin typeface="Arial" panose="020B0604020202020204" pitchFamily="34" charset="0"/>
                <a:ea typeface="Geneva" pitchFamily="-60" charset="-128"/>
              </a:defRPr>
            </a:lvl1pPr>
            <a:lvl2pPr marL="742950" indent="-285750" eaLnBrk="0" hangingPunct="0">
              <a:defRPr sz="800">
                <a:solidFill>
                  <a:srgbClr val="FFFFFF"/>
                </a:solidFill>
                <a:latin typeface="Arial" panose="020B0604020202020204" pitchFamily="34" charset="0"/>
                <a:ea typeface="Geneva" pitchFamily="-60" charset="-128"/>
              </a:defRPr>
            </a:lvl2pPr>
            <a:lvl3pPr marL="1143000" indent="-228600" eaLnBrk="0" hangingPunct="0">
              <a:defRPr sz="800">
                <a:solidFill>
                  <a:srgbClr val="FFFFFF"/>
                </a:solidFill>
                <a:latin typeface="Arial" panose="020B0604020202020204" pitchFamily="34" charset="0"/>
                <a:ea typeface="Geneva" pitchFamily="-60" charset="-128"/>
              </a:defRPr>
            </a:lvl3pPr>
            <a:lvl4pPr marL="1600200" indent="-228600" eaLnBrk="0" hangingPunct="0">
              <a:defRPr sz="800">
                <a:solidFill>
                  <a:srgbClr val="FFFFFF"/>
                </a:solidFill>
                <a:latin typeface="Arial" panose="020B0604020202020204" pitchFamily="34" charset="0"/>
                <a:ea typeface="Geneva" pitchFamily="-60" charset="-128"/>
              </a:defRPr>
            </a:lvl4pPr>
            <a:lvl5pPr marL="2057400" indent="-228600" eaLnBrk="0" hangingPunct="0">
              <a:defRPr sz="800">
                <a:solidFill>
                  <a:srgbClr val="FFFFFF"/>
                </a:solidFill>
                <a:latin typeface="Arial" panose="020B0604020202020204" pitchFamily="34" charset="0"/>
                <a:ea typeface="Geneva" pitchFamily="-60" charset="-128"/>
              </a:defRPr>
            </a:lvl5pPr>
            <a:lvl6pPr marL="2514600" indent="-228600" algn="ctr" eaLnBrk="0" fontAlgn="base" hangingPunct="0">
              <a:spcBef>
                <a:spcPct val="0"/>
              </a:spcBef>
              <a:spcAft>
                <a:spcPct val="0"/>
              </a:spcAft>
              <a:defRPr sz="800">
                <a:solidFill>
                  <a:srgbClr val="FFFFFF"/>
                </a:solidFill>
                <a:latin typeface="Arial" panose="020B0604020202020204" pitchFamily="34" charset="0"/>
                <a:ea typeface="Geneva" pitchFamily="-60" charset="-128"/>
              </a:defRPr>
            </a:lvl6pPr>
            <a:lvl7pPr marL="2971800" indent="-228600" algn="ctr" eaLnBrk="0" fontAlgn="base" hangingPunct="0">
              <a:spcBef>
                <a:spcPct val="0"/>
              </a:spcBef>
              <a:spcAft>
                <a:spcPct val="0"/>
              </a:spcAft>
              <a:defRPr sz="800">
                <a:solidFill>
                  <a:srgbClr val="FFFFFF"/>
                </a:solidFill>
                <a:latin typeface="Arial" panose="020B0604020202020204" pitchFamily="34" charset="0"/>
                <a:ea typeface="Geneva" pitchFamily="-60" charset="-128"/>
              </a:defRPr>
            </a:lvl7pPr>
            <a:lvl8pPr marL="3429000" indent="-228600" algn="ctr" eaLnBrk="0" fontAlgn="base" hangingPunct="0">
              <a:spcBef>
                <a:spcPct val="0"/>
              </a:spcBef>
              <a:spcAft>
                <a:spcPct val="0"/>
              </a:spcAft>
              <a:defRPr sz="800">
                <a:solidFill>
                  <a:srgbClr val="FFFFFF"/>
                </a:solidFill>
                <a:latin typeface="Arial" panose="020B0604020202020204" pitchFamily="34" charset="0"/>
                <a:ea typeface="Geneva" pitchFamily="-60" charset="-128"/>
              </a:defRPr>
            </a:lvl8pPr>
            <a:lvl9pPr marL="3886200" indent="-228600" algn="ctr" eaLnBrk="0" fontAlgn="base" hangingPunct="0">
              <a:spcBef>
                <a:spcPct val="0"/>
              </a:spcBef>
              <a:spcAft>
                <a:spcPct val="0"/>
              </a:spcAft>
              <a:defRPr sz="800">
                <a:solidFill>
                  <a:srgbClr val="FFFFFF"/>
                </a:solidFill>
                <a:latin typeface="Arial" panose="020B0604020202020204" pitchFamily="34" charset="0"/>
                <a:ea typeface="Geneva" pitchFamily="-60" charset="-128"/>
              </a:defRPr>
            </a:lvl9pPr>
          </a:lstStyle>
          <a:p>
            <a:pPr defTabSz="914400" eaLnBrk="1" fontAlgn="base" hangingPunct="1">
              <a:spcBef>
                <a:spcPct val="0"/>
              </a:spcBef>
              <a:spcAft>
                <a:spcPct val="0"/>
              </a:spcAft>
            </a:pPr>
            <a:fld id="{D0BA4B28-17D4-453B-9D1A-8AD072EA1986}" type="slidenum">
              <a:rPr lang="he-IL" altLang="en-IL" sz="1000">
                <a:solidFill>
                  <a:srgbClr val="898989"/>
                </a:solidFill>
              </a:rPr>
              <a:pPr defTabSz="914400" eaLnBrk="1" fontAlgn="base" hangingPunct="1">
                <a:spcBef>
                  <a:spcPct val="0"/>
                </a:spcBef>
                <a:spcAft>
                  <a:spcPct val="0"/>
                </a:spcAft>
              </a:pPr>
              <a:t>13</a:t>
            </a:fld>
            <a:endParaRPr lang="de-DE" altLang="en-IL" sz="1000">
              <a:solidFill>
                <a:srgbClr val="898989"/>
              </a:solidFill>
            </a:endParaRPr>
          </a:p>
        </p:txBody>
      </p:sp>
      <p:pic>
        <p:nvPicPr>
          <p:cNvPr id="15364" name="Grafik 3">
            <a:extLst>
              <a:ext uri="{FF2B5EF4-FFF2-40B4-BE49-F238E27FC236}">
                <a16:creationId xmlns:a16="http://schemas.microsoft.com/office/drawing/2014/main" id="{EB06E064-8574-4AC4-8962-D41DAE92491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8075" y="1169989"/>
            <a:ext cx="47180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Ellipse 8">
            <a:extLst>
              <a:ext uri="{FF2B5EF4-FFF2-40B4-BE49-F238E27FC236}">
                <a16:creationId xmlns:a16="http://schemas.microsoft.com/office/drawing/2014/main" id="{BD3080F7-870A-4794-AFEA-2C7339323CFE}"/>
              </a:ext>
            </a:extLst>
          </p:cNvPr>
          <p:cNvSpPr/>
          <p:nvPr/>
        </p:nvSpPr>
        <p:spPr>
          <a:xfrm>
            <a:off x="4656138" y="3016251"/>
            <a:ext cx="144462" cy="1444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800">
              <a:solidFill>
                <a:srgbClr val="FFFFFF"/>
              </a:solidFill>
              <a:latin typeface="Arial"/>
            </a:endParaRPr>
          </a:p>
        </p:txBody>
      </p:sp>
      <p:sp>
        <p:nvSpPr>
          <p:cNvPr id="10" name="Abgerundetes Rechteck 9">
            <a:extLst>
              <a:ext uri="{FF2B5EF4-FFF2-40B4-BE49-F238E27FC236}">
                <a16:creationId xmlns:a16="http://schemas.microsoft.com/office/drawing/2014/main" id="{4F480AAB-E77B-440B-84EF-FD009FB1382A}"/>
              </a:ext>
            </a:extLst>
          </p:cNvPr>
          <p:cNvSpPr/>
          <p:nvPr/>
        </p:nvSpPr>
        <p:spPr>
          <a:xfrm>
            <a:off x="2135188" y="1312864"/>
            <a:ext cx="2089150" cy="62388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1600" b="1" dirty="0">
              <a:solidFill>
                <a:srgbClr val="FFFFFF"/>
              </a:solidFill>
              <a:latin typeface="Arial"/>
            </a:endParaRPr>
          </a:p>
        </p:txBody>
      </p:sp>
      <p:sp>
        <p:nvSpPr>
          <p:cNvPr id="11" name="Ellipse 10">
            <a:extLst>
              <a:ext uri="{FF2B5EF4-FFF2-40B4-BE49-F238E27FC236}">
                <a16:creationId xmlns:a16="http://schemas.microsoft.com/office/drawing/2014/main" id="{EA75359D-935F-40D7-B0D8-F4AD42B039A3}"/>
              </a:ext>
            </a:extLst>
          </p:cNvPr>
          <p:cNvSpPr/>
          <p:nvPr/>
        </p:nvSpPr>
        <p:spPr>
          <a:xfrm>
            <a:off x="4511676" y="3402014"/>
            <a:ext cx="144463" cy="1428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800">
              <a:solidFill>
                <a:srgbClr val="FFFFFF"/>
              </a:solidFill>
              <a:latin typeface="Arial"/>
            </a:endParaRPr>
          </a:p>
        </p:txBody>
      </p:sp>
      <p:sp>
        <p:nvSpPr>
          <p:cNvPr id="12" name="Ellipse 11">
            <a:extLst>
              <a:ext uri="{FF2B5EF4-FFF2-40B4-BE49-F238E27FC236}">
                <a16:creationId xmlns:a16="http://schemas.microsoft.com/office/drawing/2014/main" id="{E9CAF0C7-0835-4362-8843-A2F389BC3F02}"/>
              </a:ext>
            </a:extLst>
          </p:cNvPr>
          <p:cNvSpPr/>
          <p:nvPr/>
        </p:nvSpPr>
        <p:spPr>
          <a:xfrm>
            <a:off x="4519613" y="3544888"/>
            <a:ext cx="144462" cy="144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800">
              <a:solidFill>
                <a:srgbClr val="FFFFFF"/>
              </a:solidFill>
              <a:latin typeface="Arial"/>
            </a:endParaRPr>
          </a:p>
        </p:txBody>
      </p:sp>
      <p:sp>
        <p:nvSpPr>
          <p:cNvPr id="13" name="Ellipse 12">
            <a:extLst>
              <a:ext uri="{FF2B5EF4-FFF2-40B4-BE49-F238E27FC236}">
                <a16:creationId xmlns:a16="http://schemas.microsoft.com/office/drawing/2014/main" id="{62FDDD7E-88F1-44E0-A365-82AAF196B142}"/>
              </a:ext>
            </a:extLst>
          </p:cNvPr>
          <p:cNvSpPr/>
          <p:nvPr/>
        </p:nvSpPr>
        <p:spPr>
          <a:xfrm>
            <a:off x="4672013" y="3833813"/>
            <a:ext cx="144462" cy="144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800">
              <a:solidFill>
                <a:srgbClr val="FFFFFF"/>
              </a:solidFill>
              <a:latin typeface="Arial"/>
            </a:endParaRPr>
          </a:p>
        </p:txBody>
      </p:sp>
      <p:sp>
        <p:nvSpPr>
          <p:cNvPr id="14" name="Ellipse 13">
            <a:extLst>
              <a:ext uri="{FF2B5EF4-FFF2-40B4-BE49-F238E27FC236}">
                <a16:creationId xmlns:a16="http://schemas.microsoft.com/office/drawing/2014/main" id="{51F5584C-94D4-4034-B59A-D81031E25E0A}"/>
              </a:ext>
            </a:extLst>
          </p:cNvPr>
          <p:cNvSpPr/>
          <p:nvPr/>
        </p:nvSpPr>
        <p:spPr>
          <a:xfrm>
            <a:off x="5303838" y="3032126"/>
            <a:ext cx="144462" cy="1444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800">
              <a:solidFill>
                <a:srgbClr val="FFFFFF"/>
              </a:solidFill>
              <a:latin typeface="Arial"/>
            </a:endParaRPr>
          </a:p>
        </p:txBody>
      </p:sp>
      <p:sp>
        <p:nvSpPr>
          <p:cNvPr id="15" name="Ellipse 14">
            <a:extLst>
              <a:ext uri="{FF2B5EF4-FFF2-40B4-BE49-F238E27FC236}">
                <a16:creationId xmlns:a16="http://schemas.microsoft.com/office/drawing/2014/main" id="{034F78F9-DD0F-4A55-94AF-097BF0302C19}"/>
              </a:ext>
            </a:extLst>
          </p:cNvPr>
          <p:cNvSpPr/>
          <p:nvPr/>
        </p:nvSpPr>
        <p:spPr>
          <a:xfrm>
            <a:off x="5383214" y="3486151"/>
            <a:ext cx="142875" cy="1317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800">
              <a:solidFill>
                <a:srgbClr val="FFFFFF"/>
              </a:solidFill>
              <a:latin typeface="Arial"/>
            </a:endParaRPr>
          </a:p>
        </p:txBody>
      </p:sp>
      <p:sp>
        <p:nvSpPr>
          <p:cNvPr id="16" name="Ellipse 15">
            <a:extLst>
              <a:ext uri="{FF2B5EF4-FFF2-40B4-BE49-F238E27FC236}">
                <a16:creationId xmlns:a16="http://schemas.microsoft.com/office/drawing/2014/main" id="{4E416FD4-05FD-4EB4-A2F3-000DDDABDD9E}"/>
              </a:ext>
            </a:extLst>
          </p:cNvPr>
          <p:cNvSpPr/>
          <p:nvPr/>
        </p:nvSpPr>
        <p:spPr>
          <a:xfrm>
            <a:off x="5448301" y="4121151"/>
            <a:ext cx="142875" cy="1444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800">
              <a:solidFill>
                <a:srgbClr val="FFFFFF"/>
              </a:solidFill>
              <a:latin typeface="Arial"/>
            </a:endParaRPr>
          </a:p>
        </p:txBody>
      </p:sp>
      <p:sp>
        <p:nvSpPr>
          <p:cNvPr id="17" name="Ellipse 16">
            <a:extLst>
              <a:ext uri="{FF2B5EF4-FFF2-40B4-BE49-F238E27FC236}">
                <a16:creationId xmlns:a16="http://schemas.microsoft.com/office/drawing/2014/main" id="{45BD8B90-412D-418C-BA15-1679830D47D1}"/>
              </a:ext>
            </a:extLst>
          </p:cNvPr>
          <p:cNvSpPr/>
          <p:nvPr/>
        </p:nvSpPr>
        <p:spPr>
          <a:xfrm>
            <a:off x="5472113" y="3097214"/>
            <a:ext cx="144462" cy="1428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800">
              <a:solidFill>
                <a:srgbClr val="FFFFFF"/>
              </a:solidFill>
              <a:latin typeface="Arial"/>
            </a:endParaRPr>
          </a:p>
        </p:txBody>
      </p:sp>
      <p:sp>
        <p:nvSpPr>
          <p:cNvPr id="18" name="Ellipse 17">
            <a:extLst>
              <a:ext uri="{FF2B5EF4-FFF2-40B4-BE49-F238E27FC236}">
                <a16:creationId xmlns:a16="http://schemas.microsoft.com/office/drawing/2014/main" id="{6B732727-A7FF-49EF-BA2A-9552D300A1BB}"/>
              </a:ext>
            </a:extLst>
          </p:cNvPr>
          <p:cNvSpPr/>
          <p:nvPr/>
        </p:nvSpPr>
        <p:spPr>
          <a:xfrm>
            <a:off x="7319963" y="4864101"/>
            <a:ext cx="144462" cy="14446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800">
              <a:solidFill>
                <a:srgbClr val="FFFFFF"/>
              </a:solidFill>
              <a:latin typeface="Arial"/>
            </a:endParaRPr>
          </a:p>
        </p:txBody>
      </p:sp>
      <p:sp>
        <p:nvSpPr>
          <p:cNvPr id="19" name="Ellipse 18">
            <a:extLst>
              <a:ext uri="{FF2B5EF4-FFF2-40B4-BE49-F238E27FC236}">
                <a16:creationId xmlns:a16="http://schemas.microsoft.com/office/drawing/2014/main" id="{9E9758B1-FE69-4213-BC51-2F2F927104EA}"/>
              </a:ext>
            </a:extLst>
          </p:cNvPr>
          <p:cNvSpPr/>
          <p:nvPr/>
        </p:nvSpPr>
        <p:spPr>
          <a:xfrm>
            <a:off x="7324726" y="5008563"/>
            <a:ext cx="144463" cy="1444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800">
              <a:solidFill>
                <a:srgbClr val="FFFFFF"/>
              </a:solidFill>
              <a:latin typeface="Arial"/>
            </a:endParaRPr>
          </a:p>
        </p:txBody>
      </p:sp>
      <p:sp>
        <p:nvSpPr>
          <p:cNvPr id="20" name="Ellipse 19">
            <a:extLst>
              <a:ext uri="{FF2B5EF4-FFF2-40B4-BE49-F238E27FC236}">
                <a16:creationId xmlns:a16="http://schemas.microsoft.com/office/drawing/2014/main" id="{48E81B96-9BBB-424B-B9D7-0409CCFE894C}"/>
              </a:ext>
            </a:extLst>
          </p:cNvPr>
          <p:cNvSpPr/>
          <p:nvPr/>
        </p:nvSpPr>
        <p:spPr>
          <a:xfrm>
            <a:off x="4840289" y="3402014"/>
            <a:ext cx="142875" cy="1428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800">
              <a:solidFill>
                <a:srgbClr val="FFFFFF"/>
              </a:solidFill>
              <a:latin typeface="Arial"/>
            </a:endParaRPr>
          </a:p>
        </p:txBody>
      </p:sp>
      <p:sp>
        <p:nvSpPr>
          <p:cNvPr id="21" name="Abgerundetes Rechteck 20">
            <a:extLst>
              <a:ext uri="{FF2B5EF4-FFF2-40B4-BE49-F238E27FC236}">
                <a16:creationId xmlns:a16="http://schemas.microsoft.com/office/drawing/2014/main" id="{0077EFBF-EF02-41C1-B965-7D755D526E0C}"/>
              </a:ext>
            </a:extLst>
          </p:cNvPr>
          <p:cNvSpPr/>
          <p:nvPr/>
        </p:nvSpPr>
        <p:spPr>
          <a:xfrm>
            <a:off x="2135188" y="4194175"/>
            <a:ext cx="2089150" cy="6223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1600" b="1" dirty="0">
              <a:solidFill>
                <a:srgbClr val="FFFFFF"/>
              </a:solidFill>
              <a:latin typeface="Arial"/>
            </a:endParaRPr>
          </a:p>
        </p:txBody>
      </p:sp>
      <p:sp>
        <p:nvSpPr>
          <p:cNvPr id="22" name="Abgerundetes Rechteck 21">
            <a:extLst>
              <a:ext uri="{FF2B5EF4-FFF2-40B4-BE49-F238E27FC236}">
                <a16:creationId xmlns:a16="http://schemas.microsoft.com/office/drawing/2014/main" id="{283822E3-6F49-46BE-A0FA-293D645DB5B2}"/>
              </a:ext>
            </a:extLst>
          </p:cNvPr>
          <p:cNvSpPr/>
          <p:nvPr/>
        </p:nvSpPr>
        <p:spPr>
          <a:xfrm>
            <a:off x="2135188" y="2033589"/>
            <a:ext cx="2089150" cy="62388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1600" b="1" dirty="0">
              <a:solidFill>
                <a:srgbClr val="FFFFFF"/>
              </a:solidFill>
              <a:latin typeface="Arial"/>
            </a:endParaRPr>
          </a:p>
        </p:txBody>
      </p:sp>
      <p:sp>
        <p:nvSpPr>
          <p:cNvPr id="23" name="Abgerundetes Rechteck 22">
            <a:extLst>
              <a:ext uri="{FF2B5EF4-FFF2-40B4-BE49-F238E27FC236}">
                <a16:creationId xmlns:a16="http://schemas.microsoft.com/office/drawing/2014/main" id="{D5314BE3-6664-4BD5-A154-9AAD88A0CFC3}"/>
              </a:ext>
            </a:extLst>
          </p:cNvPr>
          <p:cNvSpPr/>
          <p:nvPr/>
        </p:nvSpPr>
        <p:spPr>
          <a:xfrm>
            <a:off x="2135188" y="2754313"/>
            <a:ext cx="2089150" cy="6223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1600" b="1" dirty="0">
              <a:solidFill>
                <a:srgbClr val="FFFFFF"/>
              </a:solidFill>
              <a:latin typeface="Arial"/>
            </a:endParaRPr>
          </a:p>
          <a:p>
            <a:pPr algn="ctr" defTabSz="914400" fontAlgn="base">
              <a:spcBef>
                <a:spcPct val="0"/>
              </a:spcBef>
              <a:spcAft>
                <a:spcPct val="0"/>
              </a:spcAft>
              <a:defRPr/>
            </a:pPr>
            <a:endParaRPr lang="de-DE" sz="1600" b="1" dirty="0">
              <a:solidFill>
                <a:srgbClr val="FFFFFF"/>
              </a:solidFill>
              <a:latin typeface="Arial"/>
            </a:endParaRPr>
          </a:p>
        </p:txBody>
      </p:sp>
      <p:sp>
        <p:nvSpPr>
          <p:cNvPr id="24" name="Abgerundetes Rechteck 23">
            <a:extLst>
              <a:ext uri="{FF2B5EF4-FFF2-40B4-BE49-F238E27FC236}">
                <a16:creationId xmlns:a16="http://schemas.microsoft.com/office/drawing/2014/main" id="{C19A8E97-F9EE-46E7-B346-81B514B01B23}"/>
              </a:ext>
            </a:extLst>
          </p:cNvPr>
          <p:cNvSpPr/>
          <p:nvPr/>
        </p:nvSpPr>
        <p:spPr>
          <a:xfrm>
            <a:off x="2135188" y="3473450"/>
            <a:ext cx="2089150" cy="623888"/>
          </a:xfrm>
          <a:prstGeom prst="roundRect">
            <a:avLst/>
          </a:prstGeom>
          <a:solidFill>
            <a:srgbClr val="EE833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1600" b="1" dirty="0">
              <a:solidFill>
                <a:srgbClr val="FFFFFF"/>
              </a:solidFill>
              <a:latin typeface="Arial"/>
            </a:endParaRPr>
          </a:p>
        </p:txBody>
      </p:sp>
      <p:sp>
        <p:nvSpPr>
          <p:cNvPr id="25" name="Abgerundetes Rechteck 24">
            <a:extLst>
              <a:ext uri="{FF2B5EF4-FFF2-40B4-BE49-F238E27FC236}">
                <a16:creationId xmlns:a16="http://schemas.microsoft.com/office/drawing/2014/main" id="{B4F43F33-AFA1-4D8D-9591-F0BEB7D5C2DF}"/>
              </a:ext>
            </a:extLst>
          </p:cNvPr>
          <p:cNvSpPr/>
          <p:nvPr/>
        </p:nvSpPr>
        <p:spPr>
          <a:xfrm>
            <a:off x="7597776" y="3544889"/>
            <a:ext cx="2098675" cy="62388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1600" b="1" dirty="0">
              <a:solidFill>
                <a:srgbClr val="FFFFFF"/>
              </a:solidFill>
              <a:latin typeface="Arial"/>
            </a:endParaRPr>
          </a:p>
        </p:txBody>
      </p:sp>
      <p:sp>
        <p:nvSpPr>
          <p:cNvPr id="26" name="Abgerundetes Rechteck 25">
            <a:extLst>
              <a:ext uri="{FF2B5EF4-FFF2-40B4-BE49-F238E27FC236}">
                <a16:creationId xmlns:a16="http://schemas.microsoft.com/office/drawing/2014/main" id="{CA889A0B-2610-4BFC-B7ED-B84183863591}"/>
              </a:ext>
            </a:extLst>
          </p:cNvPr>
          <p:cNvSpPr/>
          <p:nvPr/>
        </p:nvSpPr>
        <p:spPr>
          <a:xfrm>
            <a:off x="6527800" y="1025525"/>
            <a:ext cx="2089150" cy="62388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GB" sz="1600" b="1" dirty="0">
              <a:solidFill>
                <a:srgbClr val="FFFF00"/>
              </a:solidFill>
              <a:latin typeface="Arial"/>
            </a:endParaRPr>
          </a:p>
        </p:txBody>
      </p:sp>
      <p:sp>
        <p:nvSpPr>
          <p:cNvPr id="27" name="Abgerundetes Rechteck 26">
            <a:extLst>
              <a:ext uri="{FF2B5EF4-FFF2-40B4-BE49-F238E27FC236}">
                <a16:creationId xmlns:a16="http://schemas.microsoft.com/office/drawing/2014/main" id="{443F8DFF-C3C2-4F4B-95E6-9C275480DEEB}"/>
              </a:ext>
            </a:extLst>
          </p:cNvPr>
          <p:cNvSpPr/>
          <p:nvPr/>
        </p:nvSpPr>
        <p:spPr>
          <a:xfrm>
            <a:off x="7608888" y="2825750"/>
            <a:ext cx="2087562" cy="62388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1600" b="1" dirty="0">
              <a:solidFill>
                <a:srgbClr val="FFFFFF"/>
              </a:solidFill>
              <a:latin typeface="Arial"/>
            </a:endParaRPr>
          </a:p>
        </p:txBody>
      </p:sp>
      <p:sp>
        <p:nvSpPr>
          <p:cNvPr id="28" name="Abgerundetes Rechteck 27">
            <a:extLst>
              <a:ext uri="{FF2B5EF4-FFF2-40B4-BE49-F238E27FC236}">
                <a16:creationId xmlns:a16="http://schemas.microsoft.com/office/drawing/2014/main" id="{8BE81351-FF22-4AE9-8224-6292DD536B00}"/>
              </a:ext>
            </a:extLst>
          </p:cNvPr>
          <p:cNvSpPr/>
          <p:nvPr/>
        </p:nvSpPr>
        <p:spPr>
          <a:xfrm>
            <a:off x="7608888" y="2105025"/>
            <a:ext cx="2087562" cy="62388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1600" b="1" dirty="0">
              <a:solidFill>
                <a:srgbClr val="FFFFFF"/>
              </a:solidFill>
              <a:latin typeface="Arial"/>
            </a:endParaRPr>
          </a:p>
        </p:txBody>
      </p:sp>
      <p:sp>
        <p:nvSpPr>
          <p:cNvPr id="29" name="Abgerundetes Rechteck 28">
            <a:extLst>
              <a:ext uri="{FF2B5EF4-FFF2-40B4-BE49-F238E27FC236}">
                <a16:creationId xmlns:a16="http://schemas.microsoft.com/office/drawing/2014/main" id="{1E566E12-3E7E-4A79-B90E-B61B6CA686D5}"/>
              </a:ext>
            </a:extLst>
          </p:cNvPr>
          <p:cNvSpPr/>
          <p:nvPr/>
        </p:nvSpPr>
        <p:spPr>
          <a:xfrm>
            <a:off x="7608888" y="5008564"/>
            <a:ext cx="2087562" cy="62388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1600" b="1" dirty="0">
              <a:solidFill>
                <a:srgbClr val="FFFFFF"/>
              </a:solidFill>
              <a:latin typeface="Arial"/>
            </a:endParaRPr>
          </a:p>
        </p:txBody>
      </p:sp>
      <p:sp>
        <p:nvSpPr>
          <p:cNvPr id="30" name="Abgerundetes Rechteck 29">
            <a:extLst>
              <a:ext uri="{FF2B5EF4-FFF2-40B4-BE49-F238E27FC236}">
                <a16:creationId xmlns:a16="http://schemas.microsoft.com/office/drawing/2014/main" id="{59C3CC5D-B5D3-43C8-82D6-052463895BE2}"/>
              </a:ext>
            </a:extLst>
          </p:cNvPr>
          <p:cNvSpPr/>
          <p:nvPr/>
        </p:nvSpPr>
        <p:spPr>
          <a:xfrm>
            <a:off x="7608888" y="4265614"/>
            <a:ext cx="2087562" cy="623887"/>
          </a:xfrm>
          <a:prstGeom prst="roundRect">
            <a:avLst/>
          </a:prstGeom>
          <a:solidFill>
            <a:srgbClr val="EE833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de-DE" sz="1600" b="1" dirty="0">
              <a:solidFill>
                <a:srgbClr val="FFFFFF"/>
              </a:solidFill>
              <a:latin typeface="Arial"/>
            </a:endParaRPr>
          </a:p>
        </p:txBody>
      </p:sp>
      <p:cxnSp>
        <p:nvCxnSpPr>
          <p:cNvPr id="32" name="Gerade Verbindung 31">
            <a:extLst>
              <a:ext uri="{FF2B5EF4-FFF2-40B4-BE49-F238E27FC236}">
                <a16:creationId xmlns:a16="http://schemas.microsoft.com/office/drawing/2014/main" id="{65CA5FF7-03B1-4F24-9834-62E4E623C363}"/>
              </a:ext>
            </a:extLst>
          </p:cNvPr>
          <p:cNvCxnSpPr>
            <a:stCxn id="26" idx="1"/>
            <a:endCxn id="14" idx="0"/>
          </p:cNvCxnSpPr>
          <p:nvPr/>
        </p:nvCxnSpPr>
        <p:spPr>
          <a:xfrm flipH="1">
            <a:off x="5375276" y="1336675"/>
            <a:ext cx="1152525" cy="16954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Gerade Verbindung 32">
            <a:extLst>
              <a:ext uri="{FF2B5EF4-FFF2-40B4-BE49-F238E27FC236}">
                <a16:creationId xmlns:a16="http://schemas.microsoft.com/office/drawing/2014/main" id="{5069B25C-7083-406B-8CB9-8D0A440779E7}"/>
              </a:ext>
            </a:extLst>
          </p:cNvPr>
          <p:cNvCxnSpPr>
            <a:stCxn id="28" idx="1"/>
            <a:endCxn id="17" idx="3"/>
          </p:cNvCxnSpPr>
          <p:nvPr/>
        </p:nvCxnSpPr>
        <p:spPr>
          <a:xfrm flipH="1">
            <a:off x="5492750" y="2417764"/>
            <a:ext cx="2116138" cy="8016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Gerade Verbindung 33">
            <a:extLst>
              <a:ext uri="{FF2B5EF4-FFF2-40B4-BE49-F238E27FC236}">
                <a16:creationId xmlns:a16="http://schemas.microsoft.com/office/drawing/2014/main" id="{A32343A8-25B5-4890-A769-1F1C5B29DDB5}"/>
              </a:ext>
            </a:extLst>
          </p:cNvPr>
          <p:cNvCxnSpPr>
            <a:stCxn id="27" idx="1"/>
            <a:endCxn id="15" idx="7"/>
          </p:cNvCxnSpPr>
          <p:nvPr/>
        </p:nvCxnSpPr>
        <p:spPr>
          <a:xfrm flipH="1">
            <a:off x="5505450" y="3136900"/>
            <a:ext cx="2103438" cy="3683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Gerade Verbindung 34">
            <a:extLst>
              <a:ext uri="{FF2B5EF4-FFF2-40B4-BE49-F238E27FC236}">
                <a16:creationId xmlns:a16="http://schemas.microsoft.com/office/drawing/2014/main" id="{2B56FCA1-59BF-4C22-90BB-1B4181E51FA0}"/>
              </a:ext>
            </a:extLst>
          </p:cNvPr>
          <p:cNvCxnSpPr>
            <a:stCxn id="10" idx="3"/>
            <a:endCxn id="9" idx="0"/>
          </p:cNvCxnSpPr>
          <p:nvPr/>
        </p:nvCxnSpPr>
        <p:spPr>
          <a:xfrm>
            <a:off x="4224339" y="1625600"/>
            <a:ext cx="503237" cy="13906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Gerade Verbindung 35">
            <a:extLst>
              <a:ext uri="{FF2B5EF4-FFF2-40B4-BE49-F238E27FC236}">
                <a16:creationId xmlns:a16="http://schemas.microsoft.com/office/drawing/2014/main" id="{74AE8FF1-B773-46CD-BD04-277369F61BAE}"/>
              </a:ext>
            </a:extLst>
          </p:cNvPr>
          <p:cNvCxnSpPr>
            <a:stCxn id="22" idx="3"/>
            <a:endCxn id="20" idx="1"/>
          </p:cNvCxnSpPr>
          <p:nvPr/>
        </p:nvCxnSpPr>
        <p:spPr>
          <a:xfrm>
            <a:off x="4224339" y="2344738"/>
            <a:ext cx="636587" cy="10779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Gerade Verbindung 36">
            <a:extLst>
              <a:ext uri="{FF2B5EF4-FFF2-40B4-BE49-F238E27FC236}">
                <a16:creationId xmlns:a16="http://schemas.microsoft.com/office/drawing/2014/main" id="{464451B5-B96D-4B40-AF8E-3813D384FBF7}"/>
              </a:ext>
            </a:extLst>
          </p:cNvPr>
          <p:cNvCxnSpPr>
            <a:stCxn id="25" idx="1"/>
            <a:endCxn id="16" idx="2"/>
          </p:cNvCxnSpPr>
          <p:nvPr/>
        </p:nvCxnSpPr>
        <p:spPr>
          <a:xfrm flipH="1">
            <a:off x="5448301" y="3857625"/>
            <a:ext cx="2149475" cy="336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Gerade Verbindung 37">
            <a:extLst>
              <a:ext uri="{FF2B5EF4-FFF2-40B4-BE49-F238E27FC236}">
                <a16:creationId xmlns:a16="http://schemas.microsoft.com/office/drawing/2014/main" id="{20590C35-15A2-4C99-A39B-9EE728D10240}"/>
              </a:ext>
            </a:extLst>
          </p:cNvPr>
          <p:cNvCxnSpPr>
            <a:stCxn id="23" idx="3"/>
            <a:endCxn id="11" idx="5"/>
          </p:cNvCxnSpPr>
          <p:nvPr/>
        </p:nvCxnSpPr>
        <p:spPr>
          <a:xfrm>
            <a:off x="4224338" y="3065464"/>
            <a:ext cx="411162" cy="4587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Gerade Verbindung 38">
            <a:extLst>
              <a:ext uri="{FF2B5EF4-FFF2-40B4-BE49-F238E27FC236}">
                <a16:creationId xmlns:a16="http://schemas.microsoft.com/office/drawing/2014/main" id="{670ABE63-C4E1-47D8-B020-C2B480497948}"/>
              </a:ext>
            </a:extLst>
          </p:cNvPr>
          <p:cNvCxnSpPr>
            <a:stCxn id="24" idx="3"/>
            <a:endCxn id="12" idx="6"/>
          </p:cNvCxnSpPr>
          <p:nvPr/>
        </p:nvCxnSpPr>
        <p:spPr>
          <a:xfrm flipV="1">
            <a:off x="4224339" y="3617914"/>
            <a:ext cx="439737" cy="1666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 Verbindung 39">
            <a:extLst>
              <a:ext uri="{FF2B5EF4-FFF2-40B4-BE49-F238E27FC236}">
                <a16:creationId xmlns:a16="http://schemas.microsoft.com/office/drawing/2014/main" id="{743E7AAF-E7BF-413D-BCB6-F7D0803A7A1D}"/>
              </a:ext>
            </a:extLst>
          </p:cNvPr>
          <p:cNvCxnSpPr>
            <a:stCxn id="21" idx="3"/>
            <a:endCxn id="13" idx="3"/>
          </p:cNvCxnSpPr>
          <p:nvPr/>
        </p:nvCxnSpPr>
        <p:spPr>
          <a:xfrm flipV="1">
            <a:off x="4224338" y="3956051"/>
            <a:ext cx="468312" cy="5492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Gerade Verbindung 40">
            <a:extLst>
              <a:ext uri="{FF2B5EF4-FFF2-40B4-BE49-F238E27FC236}">
                <a16:creationId xmlns:a16="http://schemas.microsoft.com/office/drawing/2014/main" id="{BF59FD05-4C7A-42C6-9D2F-DD255D775A80}"/>
              </a:ext>
            </a:extLst>
          </p:cNvPr>
          <p:cNvCxnSpPr>
            <a:stCxn id="30" idx="1"/>
            <a:endCxn id="18" idx="7"/>
          </p:cNvCxnSpPr>
          <p:nvPr/>
        </p:nvCxnSpPr>
        <p:spPr>
          <a:xfrm flipH="1">
            <a:off x="7443788" y="4576763"/>
            <a:ext cx="165100" cy="30956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Gerade Verbindung 41">
            <a:extLst>
              <a:ext uri="{FF2B5EF4-FFF2-40B4-BE49-F238E27FC236}">
                <a16:creationId xmlns:a16="http://schemas.microsoft.com/office/drawing/2014/main" id="{E4642AB8-4E49-4A7D-B3D7-676588985192}"/>
              </a:ext>
            </a:extLst>
          </p:cNvPr>
          <p:cNvCxnSpPr>
            <a:stCxn id="29" idx="1"/>
            <a:endCxn id="19" idx="1"/>
          </p:cNvCxnSpPr>
          <p:nvPr/>
        </p:nvCxnSpPr>
        <p:spPr>
          <a:xfrm flipH="1" flipV="1">
            <a:off x="7346950" y="5029201"/>
            <a:ext cx="261938" cy="29051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5398" name="Grafik 67">
            <a:extLst>
              <a:ext uri="{FF2B5EF4-FFF2-40B4-BE49-F238E27FC236}">
                <a16:creationId xmlns:a16="http://schemas.microsoft.com/office/drawing/2014/main" id="{1FBBE0BB-3B3E-427C-9DBF-993190879C0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0976" y="5091907"/>
            <a:ext cx="163195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Abgerundetes Rechteck 43">
            <a:extLst>
              <a:ext uri="{FF2B5EF4-FFF2-40B4-BE49-F238E27FC236}">
                <a16:creationId xmlns:a16="http://schemas.microsoft.com/office/drawing/2014/main" id="{4F01B576-1703-4E07-B184-883909404BD3}"/>
              </a:ext>
            </a:extLst>
          </p:cNvPr>
          <p:cNvSpPr/>
          <p:nvPr/>
        </p:nvSpPr>
        <p:spPr>
          <a:xfrm>
            <a:off x="2135188" y="5624513"/>
            <a:ext cx="1439862" cy="36036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r>
              <a:rPr lang="de-DE" sz="1600" b="1" dirty="0" err="1">
                <a:solidFill>
                  <a:srgbClr val="FFFFFF"/>
                </a:solidFill>
                <a:latin typeface="Arial"/>
              </a:rPr>
              <a:t>Industry</a:t>
            </a:r>
            <a:endParaRPr lang="de-DE" sz="1600" b="1" dirty="0">
              <a:solidFill>
                <a:srgbClr val="FFFFFF"/>
              </a:solidFill>
              <a:latin typeface="Arial"/>
            </a:endParaRPr>
          </a:p>
        </p:txBody>
      </p:sp>
      <p:sp>
        <p:nvSpPr>
          <p:cNvPr id="45" name="Abgerundetes Rechteck 44">
            <a:extLst>
              <a:ext uri="{FF2B5EF4-FFF2-40B4-BE49-F238E27FC236}">
                <a16:creationId xmlns:a16="http://schemas.microsoft.com/office/drawing/2014/main" id="{B0DD28E1-9AF4-4F6A-BA55-88F79F95CE6B}"/>
              </a:ext>
            </a:extLst>
          </p:cNvPr>
          <p:cNvSpPr/>
          <p:nvPr/>
        </p:nvSpPr>
        <p:spPr>
          <a:xfrm>
            <a:off x="2135188" y="5972176"/>
            <a:ext cx="1439862" cy="360363"/>
          </a:xfrm>
          <a:prstGeom prst="roundRect">
            <a:avLst/>
          </a:prstGeom>
          <a:solidFill>
            <a:srgbClr val="EE833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r>
              <a:rPr lang="de-DE" sz="1600" b="1" dirty="0">
                <a:solidFill>
                  <a:srgbClr val="FFFFFF"/>
                </a:solidFill>
                <a:latin typeface="Arial"/>
              </a:rPr>
              <a:t>Tool </a:t>
            </a:r>
            <a:r>
              <a:rPr lang="de-DE" sz="1600" b="1" dirty="0" err="1">
                <a:solidFill>
                  <a:srgbClr val="FFFFFF"/>
                </a:solidFill>
                <a:latin typeface="Arial"/>
              </a:rPr>
              <a:t>Vendor</a:t>
            </a:r>
            <a:endParaRPr lang="de-DE" sz="1600" b="1" dirty="0">
              <a:solidFill>
                <a:srgbClr val="FFFFFF"/>
              </a:solidFill>
              <a:latin typeface="Arial"/>
            </a:endParaRPr>
          </a:p>
        </p:txBody>
      </p:sp>
      <p:sp>
        <p:nvSpPr>
          <p:cNvPr id="46" name="Abgerundetes Rechteck 45">
            <a:extLst>
              <a:ext uri="{FF2B5EF4-FFF2-40B4-BE49-F238E27FC236}">
                <a16:creationId xmlns:a16="http://schemas.microsoft.com/office/drawing/2014/main" id="{E5FB7C4B-C1E3-4D8C-9374-1BDF70984308}"/>
              </a:ext>
            </a:extLst>
          </p:cNvPr>
          <p:cNvSpPr/>
          <p:nvPr/>
        </p:nvSpPr>
        <p:spPr>
          <a:xfrm>
            <a:off x="2135188" y="6346825"/>
            <a:ext cx="1439862" cy="36195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r>
              <a:rPr lang="de-DE" sz="1600" b="1" dirty="0">
                <a:solidFill>
                  <a:srgbClr val="FFFFFF"/>
                </a:solidFill>
                <a:latin typeface="Arial"/>
              </a:rPr>
              <a:t>Research</a:t>
            </a:r>
          </a:p>
        </p:txBody>
      </p:sp>
      <p:sp>
        <p:nvSpPr>
          <p:cNvPr id="47" name="Abgerundetes Rechteck 46">
            <a:extLst>
              <a:ext uri="{FF2B5EF4-FFF2-40B4-BE49-F238E27FC236}">
                <a16:creationId xmlns:a16="http://schemas.microsoft.com/office/drawing/2014/main" id="{0020182F-75A3-48FB-837F-1511F5151828}"/>
              </a:ext>
            </a:extLst>
          </p:cNvPr>
          <p:cNvSpPr/>
          <p:nvPr/>
        </p:nvSpPr>
        <p:spPr>
          <a:xfrm>
            <a:off x="7608888" y="5976939"/>
            <a:ext cx="2101850" cy="57308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r>
              <a:rPr lang="de-DE" sz="1500" b="1" dirty="0">
                <a:solidFill>
                  <a:srgbClr val="FFFFFF"/>
                </a:solidFill>
                <a:latin typeface="Arial"/>
              </a:rPr>
              <a:t>Associated Partner:</a:t>
            </a:r>
          </a:p>
          <a:p>
            <a:pPr algn="ctr" defTabSz="914400" fontAlgn="base">
              <a:spcBef>
                <a:spcPct val="0"/>
              </a:spcBef>
              <a:spcAft>
                <a:spcPct val="0"/>
              </a:spcAft>
              <a:defRPr/>
            </a:pPr>
            <a:endParaRPr lang="de-DE" sz="1500" b="1" dirty="0">
              <a:solidFill>
                <a:srgbClr val="FFFFFF"/>
              </a:solidFill>
              <a:latin typeface="Arial"/>
            </a:endParaRPr>
          </a:p>
        </p:txBody>
      </p:sp>
      <p:pic>
        <p:nvPicPr>
          <p:cNvPr id="15403" name="Grafik 47">
            <a:extLst>
              <a:ext uri="{FF2B5EF4-FFF2-40B4-BE49-F238E27FC236}">
                <a16:creationId xmlns:a16="http://schemas.microsoft.com/office/drawing/2014/main" id="{C9FB04A1-D835-435F-B411-4852B6247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288" y="3573464"/>
            <a:ext cx="1249362"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4" name="Grafik 48">
            <a:extLst>
              <a:ext uri="{FF2B5EF4-FFF2-40B4-BE49-F238E27FC236}">
                <a16:creationId xmlns:a16="http://schemas.microsoft.com/office/drawing/2014/main" id="{0172C325-205A-49C0-8A88-A183BD544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126" y="2846388"/>
            <a:ext cx="1311275"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5" name="Grafik 49">
            <a:extLst>
              <a:ext uri="{FF2B5EF4-FFF2-40B4-BE49-F238E27FC236}">
                <a16:creationId xmlns:a16="http://schemas.microsoft.com/office/drawing/2014/main" id="{B5949BD1-1853-48BD-8AA2-177367649C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5363" y="1397001"/>
            <a:ext cx="177165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6" name="Grafik 50">
            <a:extLst>
              <a:ext uri="{FF2B5EF4-FFF2-40B4-BE49-F238E27FC236}">
                <a16:creationId xmlns:a16="http://schemas.microsoft.com/office/drawing/2014/main" id="{F40D3139-61B9-4A33-BC6C-7D202EB6C9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40714" y="5029200"/>
            <a:ext cx="860425"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7" name="Grafik 51" descr="C:\Users\mgehrke\Desktop\danse flyer\carmeq_logo.png">
            <a:extLst>
              <a:ext uri="{FF2B5EF4-FFF2-40B4-BE49-F238E27FC236}">
                <a16:creationId xmlns:a16="http://schemas.microsoft.com/office/drawing/2014/main" id="{E62D73E8-41FF-47DF-B0BF-9333C48CC6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9714" y="2141538"/>
            <a:ext cx="1627187" cy="603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408" name="Grafik 52">
            <a:extLst>
              <a:ext uri="{FF2B5EF4-FFF2-40B4-BE49-F238E27FC236}">
                <a16:creationId xmlns:a16="http://schemas.microsoft.com/office/drawing/2014/main" id="{0E3B7DB3-2382-4EBD-907C-F70548105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6400" y="3462339"/>
            <a:ext cx="62865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09" name="Grafik 53">
            <a:extLst>
              <a:ext uri="{FF2B5EF4-FFF2-40B4-BE49-F238E27FC236}">
                <a16:creationId xmlns:a16="http://schemas.microsoft.com/office/drawing/2014/main" id="{23497801-8AF6-440E-A597-66C946F827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6488" y="2155826"/>
            <a:ext cx="16065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0" name="Grafik 54">
            <a:extLst>
              <a:ext uri="{FF2B5EF4-FFF2-40B4-BE49-F238E27FC236}">
                <a16:creationId xmlns:a16="http://schemas.microsoft.com/office/drawing/2014/main" id="{F0FBFF75-4CC3-4262-887E-C060AF448C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78788" y="4292601"/>
            <a:ext cx="11620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1" name="Grafik 55">
            <a:extLst>
              <a:ext uri="{FF2B5EF4-FFF2-40B4-BE49-F238E27FC236}">
                <a16:creationId xmlns:a16="http://schemas.microsoft.com/office/drawing/2014/main" id="{20792AF0-D1B9-45B0-8DA3-0C9F516E2A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67663" y="6264276"/>
            <a:ext cx="143351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2" name="Grafik 56">
            <a:extLst>
              <a:ext uri="{FF2B5EF4-FFF2-40B4-BE49-F238E27FC236}">
                <a16:creationId xmlns:a16="http://schemas.microsoft.com/office/drawing/2014/main" id="{102394BD-67C5-4CBA-89C8-C3F5861147C3}"/>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73913" y="1016000"/>
            <a:ext cx="8699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3" name="Grafik 57">
            <a:extLst>
              <a:ext uri="{FF2B5EF4-FFF2-40B4-BE49-F238E27FC236}">
                <a16:creationId xmlns:a16="http://schemas.microsoft.com/office/drawing/2014/main" id="{F7BA1BB7-088E-4095-A626-257B97A4E5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30463" y="4287838"/>
            <a:ext cx="14986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14" name="Grafik 58">
            <a:extLst>
              <a:ext uri="{FF2B5EF4-FFF2-40B4-BE49-F238E27FC236}">
                <a16:creationId xmlns:a16="http://schemas.microsoft.com/office/drawing/2014/main" id="{5D37CCC3-EBB5-427B-889D-24C4D857B2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10513" y="2916238"/>
            <a:ext cx="14986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E57AFDDA-B44A-4C0E-A207-CF06B713FA3A}"/>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214108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8166F-3999-4BE3-8CD6-F704DD6A0AB9}"/>
              </a:ext>
            </a:extLst>
          </p:cNvPr>
          <p:cNvSpPr>
            <a:spLocks noGrp="1"/>
          </p:cNvSpPr>
          <p:nvPr>
            <p:ph type="title"/>
          </p:nvPr>
        </p:nvSpPr>
        <p:spPr>
          <a:xfrm>
            <a:off x="283962" y="256956"/>
            <a:ext cx="10515600" cy="1325563"/>
          </a:xfrm>
        </p:spPr>
        <p:txBody>
          <a:bodyPr>
            <a:normAutofit/>
          </a:bodyPr>
          <a:lstStyle/>
          <a:p>
            <a:pPr algn="ctr" rtl="0"/>
            <a:r>
              <a:rPr lang="en-US" dirty="0"/>
              <a:t>The main causes of the problem</a:t>
            </a:r>
            <a:endParaRPr lang="en-IL" dirty="0"/>
          </a:p>
        </p:txBody>
      </p:sp>
      <p:sp>
        <p:nvSpPr>
          <p:cNvPr id="3" name="Content Placeholder 2">
            <a:extLst>
              <a:ext uri="{FF2B5EF4-FFF2-40B4-BE49-F238E27FC236}">
                <a16:creationId xmlns:a16="http://schemas.microsoft.com/office/drawing/2014/main" id="{169084A0-65B9-4340-987A-1A9007AA876C}"/>
              </a:ext>
            </a:extLst>
          </p:cNvPr>
          <p:cNvSpPr>
            <a:spLocks noGrp="1"/>
          </p:cNvSpPr>
          <p:nvPr>
            <p:ph idx="1"/>
          </p:nvPr>
        </p:nvSpPr>
        <p:spPr>
          <a:xfrm>
            <a:off x="734938" y="1825625"/>
            <a:ext cx="10618862" cy="4351338"/>
          </a:xfrm>
        </p:spPr>
        <p:txBody>
          <a:bodyPr>
            <a:noAutofit/>
          </a:bodyPr>
          <a:lstStyle/>
          <a:p>
            <a:pPr algn="l" rtl="0"/>
            <a:r>
              <a:rPr lang="en-US" sz="3200" dirty="0"/>
              <a:t>Man-machine interface is relatively inconvenient for computerized drawing tools</a:t>
            </a:r>
          </a:p>
          <a:p>
            <a:pPr algn="l" rtl="0"/>
            <a:r>
              <a:rPr lang="en-US" sz="3200" dirty="0"/>
              <a:t>A complex learning curve of the modeling tools and languages</a:t>
            </a:r>
          </a:p>
          <a:p>
            <a:pPr algn="l" rtl="0"/>
            <a:r>
              <a:rPr lang="en-US" sz="3200" dirty="0"/>
              <a:t>The complexity of saving the model when there are changes during the project</a:t>
            </a:r>
          </a:p>
          <a:p>
            <a:pPr algn="l" rtl="0"/>
            <a:r>
              <a:rPr lang="en-US" sz="3200" dirty="0">
                <a:solidFill>
                  <a:srgbClr val="FFC000"/>
                </a:solidFill>
              </a:rPr>
              <a:t>The investment required to build and maintain the model outweighs the expected benefit of consistent analysis and behavioral simulation</a:t>
            </a:r>
            <a:endParaRPr lang="en-IL" sz="3200" dirty="0">
              <a:solidFill>
                <a:srgbClr val="FFC000"/>
              </a:solidFill>
            </a:endParaRPr>
          </a:p>
        </p:txBody>
      </p:sp>
      <p:sp>
        <p:nvSpPr>
          <p:cNvPr id="4" name="Slide Number Placeholder 3">
            <a:extLst>
              <a:ext uri="{FF2B5EF4-FFF2-40B4-BE49-F238E27FC236}">
                <a16:creationId xmlns:a16="http://schemas.microsoft.com/office/drawing/2014/main" id="{49F0095F-ED9E-4CB7-91D8-EC400279AB03}"/>
              </a:ext>
            </a:extLst>
          </p:cNvPr>
          <p:cNvSpPr>
            <a:spLocks noGrp="1"/>
          </p:cNvSpPr>
          <p:nvPr>
            <p:ph type="sldNum" sz="quarter" idx="12"/>
          </p:nvPr>
        </p:nvSpPr>
        <p:spPr/>
        <p:txBody>
          <a:bodyPr/>
          <a:lstStyle/>
          <a:p>
            <a:fld id="{75525C7B-EB65-47E5-A1DC-1FED662109C2}" type="slidenum">
              <a:rPr lang="he-IL" smtClean="0"/>
              <a:t>14</a:t>
            </a:fld>
            <a:endParaRPr lang="he-IL"/>
          </a:p>
        </p:txBody>
      </p:sp>
      <p:sp>
        <p:nvSpPr>
          <p:cNvPr id="5" name="Footer Placeholder 4">
            <a:extLst>
              <a:ext uri="{FF2B5EF4-FFF2-40B4-BE49-F238E27FC236}">
                <a16:creationId xmlns:a16="http://schemas.microsoft.com/office/drawing/2014/main" id="{F78DDEA8-1B71-4419-A97E-7D39E5B377C6}"/>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131678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A91E-755F-447B-974B-D164CBDE0D6A}"/>
              </a:ext>
            </a:extLst>
          </p:cNvPr>
          <p:cNvSpPr>
            <a:spLocks noGrp="1"/>
          </p:cNvSpPr>
          <p:nvPr>
            <p:ph type="title"/>
          </p:nvPr>
        </p:nvSpPr>
        <p:spPr/>
        <p:txBody>
          <a:bodyPr/>
          <a:lstStyle/>
          <a:p>
            <a:pPr algn="ctr" rtl="0"/>
            <a:r>
              <a:rPr lang="en-US" dirty="0"/>
              <a:t>New Trends</a:t>
            </a:r>
            <a:endParaRPr lang="en-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6427876-27B6-44F0-ACAB-D789B593EE91}"/>
              </a:ext>
            </a:extLst>
          </p:cNvPr>
          <p:cNvSpPr>
            <a:spLocks noGrp="1"/>
          </p:cNvSpPr>
          <p:nvPr>
            <p:ph idx="1"/>
          </p:nvPr>
        </p:nvSpPr>
        <p:spPr/>
        <p:txBody>
          <a:bodyPr>
            <a:normAutofit/>
          </a:bodyPr>
          <a:lstStyle/>
          <a:p>
            <a:pPr algn="l" rtl="0"/>
            <a:r>
              <a:rPr lang="en-US" sz="3200" dirty="0"/>
              <a:t>MATHWORKS company recognizes the problems and opportunity for system development including SYSTEM COMPOSER</a:t>
            </a:r>
          </a:p>
          <a:p>
            <a:pPr algn="l" rtl="0"/>
            <a:r>
              <a:rPr lang="en-US" sz="3200" dirty="0"/>
              <a:t>The first version will be distributed for use in 2019</a:t>
            </a:r>
          </a:p>
          <a:p>
            <a:pPr algn="l" rtl="0"/>
            <a:r>
              <a:rPr lang="en-US" sz="3200" dirty="0"/>
              <a:t>Many members of the OMG consortium identify the problem and initiate a new initiative for </a:t>
            </a:r>
            <a:r>
              <a:rPr lang="en-GB" sz="3200" dirty="0">
                <a:hlinkClick r:id="rId2" action="ppaction://hlinkfile"/>
              </a:rPr>
              <a:t>SysML v2</a:t>
            </a:r>
            <a:endParaRPr lang="he-IL" sz="3200" dirty="0"/>
          </a:p>
          <a:p>
            <a:pPr algn="l" rtl="0"/>
            <a:r>
              <a:rPr lang="en-US" sz="3200" dirty="0"/>
              <a:t>And we jump into the “research subject” pool again, with the help of the new generation of tools</a:t>
            </a:r>
            <a:endParaRPr lang="he-IL" sz="3200" dirty="0"/>
          </a:p>
        </p:txBody>
      </p:sp>
      <p:sp>
        <p:nvSpPr>
          <p:cNvPr id="4" name="Slide Number Placeholder 3">
            <a:extLst>
              <a:ext uri="{FF2B5EF4-FFF2-40B4-BE49-F238E27FC236}">
                <a16:creationId xmlns:a16="http://schemas.microsoft.com/office/drawing/2014/main" id="{6E3F670D-DF01-4EBB-82F0-998C0ECF66B3}"/>
              </a:ext>
            </a:extLst>
          </p:cNvPr>
          <p:cNvSpPr>
            <a:spLocks noGrp="1"/>
          </p:cNvSpPr>
          <p:nvPr>
            <p:ph type="sldNum" sz="quarter" idx="12"/>
          </p:nvPr>
        </p:nvSpPr>
        <p:spPr/>
        <p:txBody>
          <a:bodyPr/>
          <a:lstStyle/>
          <a:p>
            <a:fld id="{75525C7B-EB65-47E5-A1DC-1FED662109C2}" type="slidenum">
              <a:rPr lang="he-IL" smtClean="0"/>
              <a:t>15</a:t>
            </a:fld>
            <a:endParaRPr lang="he-IL"/>
          </a:p>
        </p:txBody>
      </p:sp>
      <p:sp>
        <p:nvSpPr>
          <p:cNvPr id="5" name="Footer Placeholder 4">
            <a:extLst>
              <a:ext uri="{FF2B5EF4-FFF2-40B4-BE49-F238E27FC236}">
                <a16:creationId xmlns:a16="http://schemas.microsoft.com/office/drawing/2014/main" id="{5C58B90F-A69E-411C-8725-D760BAE1BC4C}"/>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1178739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994186" y="2267440"/>
            <a:ext cx="10359614" cy="1922174"/>
          </a:xfrm>
        </p:spPr>
        <p:txBody>
          <a:bodyPr>
            <a:noAutofit/>
          </a:bodyPr>
          <a:lstStyle/>
          <a:p>
            <a:pPr algn="ctr"/>
            <a:r>
              <a:rPr lang="en-US" sz="8800" b="1" dirty="0">
                <a:latin typeface="Narkisim" panose="020E0502050101010101" pitchFamily="34" charset="-79"/>
                <a:cs typeface="Narkisim" panose="020E0502050101010101" pitchFamily="34" charset="-79"/>
              </a:rPr>
              <a:t>The Research conducted</a:t>
            </a:r>
            <a:endParaRPr lang="he-IL" sz="32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75525C7B-EB65-47E5-A1DC-1FED662109C2}" type="slidenum">
              <a:rPr lang="he-IL" smtClean="0"/>
              <a:t>16</a:t>
            </a:fld>
            <a:endParaRPr lang="he-IL"/>
          </a:p>
        </p:txBody>
      </p:sp>
      <p:sp>
        <p:nvSpPr>
          <p:cNvPr id="3" name="Footer Placeholder 2">
            <a:extLst>
              <a:ext uri="{FF2B5EF4-FFF2-40B4-BE49-F238E27FC236}">
                <a16:creationId xmlns:a16="http://schemas.microsoft.com/office/drawing/2014/main" id="{0688E04E-2854-4EF5-907D-16B694A58E86}"/>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866963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Narkisim" panose="020E0502050101010101" pitchFamily="34" charset="-79"/>
                <a:cs typeface="Narkisim" panose="020E0502050101010101" pitchFamily="34" charset="-79"/>
              </a:rPr>
              <a:t>The purpose of the Research</a:t>
            </a:r>
            <a:endParaRPr lang="he-IL" dirty="0">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971550" y="1933201"/>
            <a:ext cx="10515600" cy="4351338"/>
          </a:xfrm>
        </p:spPr>
        <p:txBody>
          <a:bodyPr>
            <a:noAutofit/>
          </a:bodyPr>
          <a:lstStyle/>
          <a:p>
            <a:pPr marL="0" indent="0" algn="l" rtl="0">
              <a:lnSpc>
                <a:spcPct val="150000"/>
              </a:lnSpc>
              <a:buNone/>
            </a:pPr>
            <a:r>
              <a:rPr lang="en-US" sz="4000" dirty="0">
                <a:latin typeface="Narkisim" panose="020E0502050101010101" pitchFamily="34" charset="-79"/>
                <a:cs typeface="Narkisim" panose="020E0502050101010101" pitchFamily="34" charset="-79"/>
              </a:rPr>
              <a:t>Comparative Research between several languages, methods and modeling tools to examine their present usability status</a:t>
            </a:r>
            <a:endParaRPr lang="he-IL" sz="4000" dirty="0">
              <a:latin typeface="Narkisim" panose="020E0502050101010101" pitchFamily="34" charset="-79"/>
              <a:cs typeface="Narkisim" panose="020E0502050101010101" pitchFamily="34" charset="-79"/>
            </a:endParaRPr>
          </a:p>
        </p:txBody>
      </p:sp>
      <p:sp>
        <p:nvSpPr>
          <p:cNvPr id="6" name="Slide Number Placeholder 5"/>
          <p:cNvSpPr>
            <a:spLocks noGrp="1"/>
          </p:cNvSpPr>
          <p:nvPr>
            <p:ph type="sldNum" sz="quarter" idx="12"/>
          </p:nvPr>
        </p:nvSpPr>
        <p:spPr/>
        <p:txBody>
          <a:bodyPr/>
          <a:lstStyle/>
          <a:p>
            <a:fld id="{75525C7B-EB65-47E5-A1DC-1FED662109C2}" type="slidenum">
              <a:rPr lang="he-IL" smtClean="0"/>
              <a:t>17</a:t>
            </a:fld>
            <a:endParaRPr lang="he-IL"/>
          </a:p>
        </p:txBody>
      </p:sp>
      <p:sp>
        <p:nvSpPr>
          <p:cNvPr id="4" name="Footer Placeholder 3">
            <a:extLst>
              <a:ext uri="{FF2B5EF4-FFF2-40B4-BE49-F238E27FC236}">
                <a16:creationId xmlns:a16="http://schemas.microsoft.com/office/drawing/2014/main" id="{729D35C1-A406-4BC3-AFBB-A8F2DE0ADC10}"/>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3343292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2262"/>
            <a:ext cx="10515600" cy="1325563"/>
          </a:xfrm>
        </p:spPr>
        <p:txBody>
          <a:bodyPr/>
          <a:lstStyle/>
          <a:p>
            <a:pPr algn="ctr"/>
            <a:r>
              <a:rPr lang="en-US" dirty="0">
                <a:latin typeface="Narkisim" panose="020E0502050101010101" pitchFamily="34" charset="-79"/>
                <a:cs typeface="Narkisim" panose="020E0502050101010101" pitchFamily="34" charset="-79"/>
              </a:rPr>
              <a:t>Research questions</a:t>
            </a:r>
            <a:endParaRPr lang="he-IL" dirty="0">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838200" y="1455028"/>
            <a:ext cx="10515600" cy="4351338"/>
          </a:xfrm>
        </p:spPr>
        <p:txBody>
          <a:bodyPr>
            <a:noAutofit/>
          </a:bodyPr>
          <a:lstStyle/>
          <a:p>
            <a:pPr algn="l" rtl="0">
              <a:lnSpc>
                <a:spcPct val="150000"/>
              </a:lnSpc>
            </a:pPr>
            <a:r>
              <a:rPr lang="en-US" dirty="0">
                <a:latin typeface="Narkisim" panose="020E0502050101010101" pitchFamily="34" charset="-79"/>
                <a:cs typeface="Narkisim" panose="020E0502050101010101" pitchFamily="34" charset="-79"/>
              </a:rPr>
              <a:t>What is the "ideal" modeling method for systems engineering and in what layer (system or components) should it be performed?</a:t>
            </a:r>
            <a:endParaRPr lang="he-IL" dirty="0">
              <a:latin typeface="Narkisim" panose="020E0502050101010101" pitchFamily="34" charset="-79"/>
              <a:cs typeface="Narkisim" panose="020E0502050101010101" pitchFamily="34" charset="-79"/>
            </a:endParaRPr>
          </a:p>
          <a:p>
            <a:pPr algn="l" rtl="0">
              <a:lnSpc>
                <a:spcPct val="150000"/>
              </a:lnSpc>
            </a:pPr>
            <a:r>
              <a:rPr lang="en-US" dirty="0">
                <a:latin typeface="Narkisim" panose="020E0502050101010101" pitchFamily="34" charset="-79"/>
                <a:cs typeface="Narkisim" panose="020E0502050101010101" pitchFamily="34" charset="-79"/>
              </a:rPr>
              <a:t>What is more effective:</a:t>
            </a:r>
            <a:br>
              <a:rPr lang="en-US" dirty="0">
                <a:latin typeface="Narkisim" panose="020E0502050101010101" pitchFamily="34" charset="-79"/>
                <a:cs typeface="Narkisim" panose="020E0502050101010101" pitchFamily="34" charset="-79"/>
              </a:rPr>
            </a:br>
            <a:r>
              <a:rPr lang="en-US" dirty="0">
                <a:latin typeface="Narkisim" panose="020E0502050101010101" pitchFamily="34" charset="-79"/>
                <a:cs typeface="Narkisim" panose="020E0502050101010101" pitchFamily="34" charset="-79"/>
              </a:rPr>
              <a:t>A modeling tool accompanied by a known language / method that has the ability of link to the physics of the system parts within the same tool </a:t>
            </a:r>
            <a:r>
              <a:rPr lang="en-US" b="1" u="sng" dirty="0">
                <a:solidFill>
                  <a:schemeClr val="accent6"/>
                </a:solidFill>
                <a:latin typeface="Narkisim" panose="020E0502050101010101" pitchFamily="34" charset="-79"/>
                <a:cs typeface="Narkisim" panose="020E0502050101010101" pitchFamily="34" charset="-79"/>
              </a:rPr>
              <a:t>or</a:t>
            </a:r>
            <a:r>
              <a:rPr lang="en-US" dirty="0">
                <a:latin typeface="Narkisim" panose="020E0502050101010101" pitchFamily="34" charset="-79"/>
                <a:cs typeface="Narkisim" panose="020E0502050101010101" pitchFamily="34" charset="-79"/>
              </a:rPr>
              <a:t> a combination of different system modeling and drawing tools?</a:t>
            </a:r>
            <a:endParaRPr lang="he-IL" dirty="0">
              <a:latin typeface="Narkisim" panose="020E0502050101010101" pitchFamily="34" charset="-79"/>
              <a:cs typeface="Narkisim" panose="020E0502050101010101" pitchFamily="34" charset="-79"/>
            </a:endParaRPr>
          </a:p>
        </p:txBody>
      </p:sp>
      <p:sp>
        <p:nvSpPr>
          <p:cNvPr id="6" name="Slide Number Placeholder 5"/>
          <p:cNvSpPr>
            <a:spLocks noGrp="1"/>
          </p:cNvSpPr>
          <p:nvPr>
            <p:ph type="sldNum" sz="quarter" idx="12"/>
          </p:nvPr>
        </p:nvSpPr>
        <p:spPr/>
        <p:txBody>
          <a:bodyPr/>
          <a:lstStyle/>
          <a:p>
            <a:fld id="{75525C7B-EB65-47E5-A1DC-1FED662109C2}" type="slidenum">
              <a:rPr lang="he-IL" smtClean="0"/>
              <a:t>18</a:t>
            </a:fld>
            <a:endParaRPr lang="he-IL"/>
          </a:p>
        </p:txBody>
      </p:sp>
      <p:sp>
        <p:nvSpPr>
          <p:cNvPr id="4" name="Footer Placeholder 3">
            <a:extLst>
              <a:ext uri="{FF2B5EF4-FFF2-40B4-BE49-F238E27FC236}">
                <a16:creationId xmlns:a16="http://schemas.microsoft.com/office/drawing/2014/main" id="{E019BD93-6FE1-4B6F-8343-BD9670F31584}"/>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1757889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135" y="363515"/>
            <a:ext cx="10515600" cy="1034192"/>
          </a:xfrm>
        </p:spPr>
        <p:txBody>
          <a:bodyPr/>
          <a:lstStyle/>
          <a:p>
            <a:pPr algn="ctr"/>
            <a:r>
              <a:rPr lang="en-US" dirty="0">
                <a:latin typeface="Narkisim" panose="020E0502050101010101" pitchFamily="34" charset="-79"/>
                <a:cs typeface="Narkisim" panose="020E0502050101010101" pitchFamily="34" charset="-79"/>
              </a:rPr>
              <a:t>Research framework</a:t>
            </a:r>
            <a:endParaRPr lang="he-IL" dirty="0">
              <a:solidFill>
                <a:srgbClr val="FF0000"/>
              </a:solidFill>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838200" y="1587519"/>
            <a:ext cx="10515600" cy="4943505"/>
          </a:xfrm>
        </p:spPr>
        <p:txBody>
          <a:bodyPr>
            <a:noAutofit/>
          </a:bodyPr>
          <a:lstStyle/>
          <a:p>
            <a:pPr marL="0" indent="0" algn="l" rtl="0">
              <a:lnSpc>
                <a:spcPct val="100000"/>
              </a:lnSpc>
              <a:buNone/>
            </a:pPr>
            <a:r>
              <a:rPr lang="en-US" sz="2400" dirty="0">
                <a:latin typeface="Narkisim" panose="020E0502050101010101" pitchFamily="34" charset="-79"/>
                <a:cs typeface="Narkisim" panose="020E0502050101010101" pitchFamily="34" charset="-79"/>
              </a:rPr>
              <a:t>Preliminary screening of the variety of languages / methods and modeling tools in the research </a:t>
            </a:r>
            <a:endParaRPr lang="he-IL" sz="2400" dirty="0">
              <a:latin typeface="Narkisim" panose="020E0502050101010101" pitchFamily="34" charset="-79"/>
              <a:cs typeface="Narkisim" panose="020E0502050101010101" pitchFamily="34" charset="-79"/>
            </a:endParaRPr>
          </a:p>
          <a:p>
            <a:pPr marL="0" indent="0" algn="l" rtl="0">
              <a:lnSpc>
                <a:spcPct val="100000"/>
              </a:lnSpc>
              <a:buNone/>
            </a:pPr>
            <a:r>
              <a:rPr lang="en-US" sz="2400" dirty="0">
                <a:latin typeface="Narkisim" panose="020E0502050101010101" pitchFamily="34" charset="-79"/>
                <a:cs typeface="Narkisim" panose="020E0502050101010101" pitchFamily="34" charset="-79"/>
              </a:rPr>
              <a:t>A decision of using tools and languages recognized in industry in the country</a:t>
            </a:r>
          </a:p>
          <a:p>
            <a:pPr marL="0" indent="0" algn="l" rtl="0">
              <a:lnSpc>
                <a:spcPct val="100000"/>
              </a:lnSpc>
              <a:buNone/>
            </a:pPr>
            <a:r>
              <a:rPr lang="en-US" sz="2400" dirty="0">
                <a:latin typeface="Narkisim" panose="020E0502050101010101" pitchFamily="34" charset="-79"/>
                <a:cs typeface="Narkisim" panose="020E0502050101010101" pitchFamily="34" charset="-79"/>
              </a:rPr>
              <a:t>The tools and methods selected are:</a:t>
            </a:r>
            <a:endParaRPr lang="he-IL" sz="2400" dirty="0">
              <a:latin typeface="Narkisim" panose="020E0502050101010101" pitchFamily="34" charset="-79"/>
              <a:cs typeface="Narkisim" panose="020E0502050101010101" pitchFamily="34" charset="-79"/>
            </a:endParaRPr>
          </a:p>
          <a:p>
            <a:pPr lvl="1" algn="l" rtl="0">
              <a:lnSpc>
                <a:spcPct val="100000"/>
              </a:lnSpc>
            </a:pPr>
            <a:r>
              <a:rPr lang="en-US" sz="2000" dirty="0">
                <a:latin typeface="Narkisim" panose="020E0502050101010101" pitchFamily="34" charset="-79"/>
                <a:cs typeface="Narkisim" panose="020E0502050101010101" pitchFamily="34" charset="-79"/>
              </a:rPr>
              <a:t>Modeling tools: System Composer and Enterprise Architect</a:t>
            </a:r>
          </a:p>
          <a:p>
            <a:pPr lvl="1" algn="l" rtl="0">
              <a:lnSpc>
                <a:spcPct val="100000"/>
              </a:lnSpc>
            </a:pPr>
            <a:r>
              <a:rPr lang="en-US" sz="2000" dirty="0">
                <a:latin typeface="Narkisim" panose="020E0502050101010101" pitchFamily="34" charset="-79"/>
                <a:cs typeface="Narkisim" panose="020E0502050101010101" pitchFamily="34" charset="-79"/>
              </a:rPr>
              <a:t>Modeling Methods</a:t>
            </a:r>
            <a:r>
              <a:rPr lang="he-IL" sz="2000" dirty="0">
                <a:latin typeface="Narkisim" panose="020E0502050101010101" pitchFamily="34" charset="-79"/>
                <a:cs typeface="Narkisim" panose="020E0502050101010101" pitchFamily="34" charset="-79"/>
              </a:rPr>
              <a:t>/</a:t>
            </a:r>
            <a:r>
              <a:rPr lang="en-US" sz="2000" dirty="0">
                <a:latin typeface="Narkisim" panose="020E0502050101010101" pitchFamily="34" charset="-79"/>
                <a:cs typeface="Narkisim" panose="020E0502050101010101" pitchFamily="34" charset="-79"/>
              </a:rPr>
              <a:t>languages: ECSAM and SysML </a:t>
            </a:r>
          </a:p>
          <a:p>
            <a:pPr lvl="1" algn="l" rtl="0">
              <a:lnSpc>
                <a:spcPct val="100000"/>
              </a:lnSpc>
            </a:pPr>
            <a:r>
              <a:rPr lang="en-US" sz="2000" dirty="0">
                <a:latin typeface="Narkisim" panose="020E0502050101010101" pitchFamily="34" charset="-79"/>
                <a:cs typeface="Narkisim" panose="020E0502050101010101" pitchFamily="34" charset="-79"/>
              </a:rPr>
              <a:t>Diagram tools: Visio</a:t>
            </a:r>
            <a:endParaRPr lang="he-IL" dirty="0">
              <a:latin typeface="Narkisim" panose="020E0502050101010101" pitchFamily="34" charset="-79"/>
              <a:cs typeface="Narkisim" panose="020E0502050101010101" pitchFamily="34" charset="-79"/>
            </a:endParaRPr>
          </a:p>
          <a:p>
            <a:pPr marL="0" indent="0" algn="l" rtl="0">
              <a:lnSpc>
                <a:spcPct val="100000"/>
              </a:lnSpc>
              <a:buNone/>
            </a:pPr>
            <a:r>
              <a:rPr lang="en-US" sz="2400" dirty="0">
                <a:latin typeface="Narkisim" panose="020E0502050101010101" pitchFamily="34" charset="-79"/>
                <a:cs typeface="Narkisim" panose="020E0502050101010101" pitchFamily="34" charset="-79"/>
              </a:rPr>
              <a:t>The relationships between the languages ​​/ methods of the modeling tools and the drawing tools that researched:</a:t>
            </a:r>
            <a:endParaRPr lang="he-IL" sz="2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2000" dirty="0">
                <a:latin typeface="Narkisim" panose="020E0502050101010101" pitchFamily="34" charset="-79"/>
                <a:cs typeface="Narkisim" panose="020E0502050101010101" pitchFamily="34" charset="-79"/>
              </a:rPr>
              <a:t>System Composer with ECSAM</a:t>
            </a:r>
          </a:p>
          <a:p>
            <a:pPr marL="914400" lvl="1" indent="-457200" algn="l" rtl="0">
              <a:lnSpc>
                <a:spcPct val="100000"/>
              </a:lnSpc>
              <a:buFont typeface="+mj-lt"/>
              <a:buAutoNum type="arabicPeriod"/>
            </a:pPr>
            <a:r>
              <a:rPr lang="en-US" sz="2000" dirty="0">
                <a:latin typeface="Narkisim" panose="020E0502050101010101" pitchFamily="34" charset="-79"/>
                <a:cs typeface="Narkisim" panose="020E0502050101010101" pitchFamily="34" charset="-79"/>
              </a:rPr>
              <a:t>Enterprise Architect with SysML</a:t>
            </a:r>
          </a:p>
          <a:p>
            <a:pPr marL="914400" lvl="1" indent="-457200" algn="l" rtl="0">
              <a:lnSpc>
                <a:spcPct val="100000"/>
              </a:lnSpc>
              <a:buFont typeface="+mj-lt"/>
              <a:buAutoNum type="arabicPeriod"/>
            </a:pPr>
            <a:r>
              <a:rPr lang="en-US" sz="2000" dirty="0">
                <a:latin typeface="Narkisim" panose="020E0502050101010101" pitchFamily="34" charset="-79"/>
                <a:cs typeface="Narkisim" panose="020E0502050101010101" pitchFamily="34" charset="-79"/>
              </a:rPr>
              <a:t>Visio with ECSAM</a:t>
            </a:r>
            <a:endParaRPr lang="he-IL" sz="2000" dirty="0">
              <a:latin typeface="Narkisim" panose="020E0502050101010101" pitchFamily="34" charset="-79"/>
              <a:cs typeface="Narkisim" panose="020E0502050101010101" pitchFamily="34" charset="-79"/>
            </a:endParaRPr>
          </a:p>
        </p:txBody>
      </p:sp>
      <p:sp>
        <p:nvSpPr>
          <p:cNvPr id="6" name="Slide Number Placeholder 5"/>
          <p:cNvSpPr>
            <a:spLocks noGrp="1"/>
          </p:cNvSpPr>
          <p:nvPr>
            <p:ph type="sldNum" sz="quarter" idx="12"/>
          </p:nvPr>
        </p:nvSpPr>
        <p:spPr/>
        <p:txBody>
          <a:bodyPr/>
          <a:lstStyle/>
          <a:p>
            <a:fld id="{75525C7B-EB65-47E5-A1DC-1FED662109C2}" type="slidenum">
              <a:rPr lang="he-IL" smtClean="0"/>
              <a:t>19</a:t>
            </a:fld>
            <a:endParaRPr lang="he-IL"/>
          </a:p>
        </p:txBody>
      </p:sp>
      <p:sp>
        <p:nvSpPr>
          <p:cNvPr id="4" name="Footer Placeholder 3">
            <a:extLst>
              <a:ext uri="{FF2B5EF4-FFF2-40B4-BE49-F238E27FC236}">
                <a16:creationId xmlns:a16="http://schemas.microsoft.com/office/drawing/2014/main" id="{80F61D97-20DC-4A1C-9504-BCB88CD0E4A7}"/>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1459499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A218-A572-4CF6-A3F6-CD8D197F03DA}"/>
              </a:ext>
            </a:extLst>
          </p:cNvPr>
          <p:cNvSpPr>
            <a:spLocks noGrp="1"/>
          </p:cNvSpPr>
          <p:nvPr>
            <p:ph type="title"/>
          </p:nvPr>
        </p:nvSpPr>
        <p:spPr>
          <a:xfrm>
            <a:off x="107959" y="353581"/>
            <a:ext cx="10515600" cy="779095"/>
          </a:xfrm>
        </p:spPr>
        <p:txBody>
          <a:bodyPr>
            <a:normAutofit fontScale="90000"/>
          </a:bodyPr>
          <a:lstStyle/>
          <a:p>
            <a:pPr algn="ctr" rtl="0"/>
            <a:r>
              <a:rPr lang="en-GB" dirty="0"/>
              <a:t>Contents</a:t>
            </a:r>
            <a:endParaRPr lang="en-IL" dirty="0"/>
          </a:p>
        </p:txBody>
      </p:sp>
      <p:sp>
        <p:nvSpPr>
          <p:cNvPr id="3" name="Content Placeholder 2">
            <a:extLst>
              <a:ext uri="{FF2B5EF4-FFF2-40B4-BE49-F238E27FC236}">
                <a16:creationId xmlns:a16="http://schemas.microsoft.com/office/drawing/2014/main" id="{C182F863-1985-4A7F-8153-E38BE561747C}"/>
              </a:ext>
            </a:extLst>
          </p:cNvPr>
          <p:cNvSpPr>
            <a:spLocks noGrp="1"/>
          </p:cNvSpPr>
          <p:nvPr>
            <p:ph idx="1"/>
          </p:nvPr>
        </p:nvSpPr>
        <p:spPr>
          <a:xfrm>
            <a:off x="1120000" y="1132676"/>
            <a:ext cx="10233800" cy="4991288"/>
          </a:xfrm>
        </p:spPr>
        <p:txBody>
          <a:bodyPr>
            <a:noAutofit/>
          </a:bodyPr>
          <a:lstStyle/>
          <a:p>
            <a:pPr algn="l" rtl="0"/>
            <a:r>
              <a:rPr lang="en-GB" dirty="0"/>
              <a:t>Background 
</a:t>
            </a:r>
            <a:r>
              <a:rPr lang="en-US" dirty="0"/>
              <a:t>Brief History "Modeling Tools for CPS Systems"</a:t>
            </a:r>
            <a:r>
              <a:rPr lang="en-GB" dirty="0"/>
              <a:t>
Industry Usage
New Trends
Research at HIT</a:t>
            </a:r>
          </a:p>
          <a:p>
            <a:pPr lvl="1" algn="l" rtl="0"/>
            <a:r>
              <a:rPr lang="en-GB" dirty="0"/>
              <a:t>Objectives</a:t>
            </a:r>
            <a:endParaRPr lang="he-IL" dirty="0"/>
          </a:p>
          <a:p>
            <a:pPr lvl="1" algn="l" rtl="0"/>
            <a:r>
              <a:rPr lang="en-GB" dirty="0"/>
              <a:t>Case studies
Main Findings
Simulation demo  
Insights and Conclusion</a:t>
            </a:r>
          </a:p>
          <a:p>
            <a:pPr algn="l" rtl="0"/>
            <a:r>
              <a:rPr lang="en-GB" sz="3200" dirty="0"/>
              <a:t>Future Research Plans</a:t>
            </a:r>
            <a:endParaRPr lang="he-IL" sz="3200" dirty="0"/>
          </a:p>
        </p:txBody>
      </p:sp>
      <p:sp>
        <p:nvSpPr>
          <p:cNvPr id="4" name="Slide Number Placeholder 3">
            <a:extLst>
              <a:ext uri="{FF2B5EF4-FFF2-40B4-BE49-F238E27FC236}">
                <a16:creationId xmlns:a16="http://schemas.microsoft.com/office/drawing/2014/main" id="{8BA09336-A466-4EBF-ABE3-7F41567FDC0B}"/>
              </a:ext>
            </a:extLst>
          </p:cNvPr>
          <p:cNvSpPr>
            <a:spLocks noGrp="1"/>
          </p:cNvSpPr>
          <p:nvPr>
            <p:ph type="sldNum" sz="quarter" idx="12"/>
          </p:nvPr>
        </p:nvSpPr>
        <p:spPr/>
        <p:txBody>
          <a:bodyPr/>
          <a:lstStyle/>
          <a:p>
            <a:fld id="{75525C7B-EB65-47E5-A1DC-1FED662109C2}" type="slidenum">
              <a:rPr lang="he-IL" smtClean="0"/>
              <a:t>2</a:t>
            </a:fld>
            <a:endParaRPr lang="he-IL"/>
          </a:p>
        </p:txBody>
      </p:sp>
      <p:sp>
        <p:nvSpPr>
          <p:cNvPr id="5" name="Footer Placeholder 4">
            <a:extLst>
              <a:ext uri="{FF2B5EF4-FFF2-40B4-BE49-F238E27FC236}">
                <a16:creationId xmlns:a16="http://schemas.microsoft.com/office/drawing/2014/main" id="{BD239E6A-77BA-46FD-AFF9-BFE5C235D0FD}"/>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467897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7736" y="2476866"/>
            <a:ext cx="9144000" cy="2003694"/>
          </a:xfrm>
        </p:spPr>
        <p:txBody>
          <a:bodyPr>
            <a:noAutofit/>
          </a:bodyPr>
          <a:lstStyle/>
          <a:p>
            <a:pPr algn="ctr" rtl="1"/>
            <a:r>
              <a:rPr lang="en-US" b="1" dirty="0">
                <a:latin typeface="Narkisim" panose="020E0502050101010101" pitchFamily="34" charset="-79"/>
                <a:cs typeface="Narkisim" panose="020E0502050101010101" pitchFamily="34" charset="-79"/>
              </a:rPr>
              <a:t>TEST CASES</a:t>
            </a:r>
            <a:endParaRPr lang="he-IL" sz="4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75525C7B-EB65-47E5-A1DC-1FED662109C2}" type="slidenum">
              <a:rPr lang="he-IL" smtClean="0"/>
              <a:t>20</a:t>
            </a:fld>
            <a:endParaRPr lang="he-IL"/>
          </a:p>
        </p:txBody>
      </p:sp>
      <p:sp>
        <p:nvSpPr>
          <p:cNvPr id="3" name="Footer Placeholder 2">
            <a:extLst>
              <a:ext uri="{FF2B5EF4-FFF2-40B4-BE49-F238E27FC236}">
                <a16:creationId xmlns:a16="http://schemas.microsoft.com/office/drawing/2014/main" id="{2A31DA8B-E29C-45CB-AF23-B04F46A122D8}"/>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3580799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259565" y="3719715"/>
            <a:ext cx="5185187" cy="2589006"/>
          </a:xfrm>
          <a:prstGeom prst="rect">
            <a:avLst/>
          </a:prstGeom>
        </p:spPr>
      </p:pic>
      <p:sp>
        <p:nvSpPr>
          <p:cNvPr id="2" name="Title 1"/>
          <p:cNvSpPr>
            <a:spLocks noGrp="1"/>
          </p:cNvSpPr>
          <p:nvPr>
            <p:ph type="title"/>
          </p:nvPr>
        </p:nvSpPr>
        <p:spPr/>
        <p:txBody>
          <a:bodyPr>
            <a:noAutofit/>
          </a:bodyPr>
          <a:lstStyle/>
          <a:p>
            <a:pPr algn="ctr"/>
            <a:r>
              <a:rPr lang="en-US" sz="4400" dirty="0">
                <a:latin typeface="Narkisim" panose="020E0502050101010101" pitchFamily="34" charset="-79"/>
                <a:cs typeface="Narkisim" panose="020E0502050101010101" pitchFamily="34" charset="-79"/>
              </a:rPr>
              <a:t>"360-degree Car Damage Monitoring"</a:t>
            </a:r>
            <a:endParaRPr lang="he-IL" sz="4400" dirty="0">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838200" y="1690688"/>
            <a:ext cx="10515600" cy="1751759"/>
          </a:xfrm>
        </p:spPr>
        <p:txBody>
          <a:bodyPr>
            <a:noAutofit/>
          </a:bodyPr>
          <a:lstStyle/>
          <a:p>
            <a:pPr lvl="0" algn="l" rtl="0">
              <a:lnSpc>
                <a:spcPct val="170000"/>
              </a:lnSpc>
            </a:pPr>
            <a:r>
              <a:rPr lang="en-US" sz="2400" dirty="0">
                <a:latin typeface="Narkisim" panose="020E0502050101010101" pitchFamily="34" charset="-79"/>
                <a:cs typeface="Narkisim" panose="020E0502050101010101" pitchFamily="34" charset="-79"/>
              </a:rPr>
              <a:t>"</a:t>
            </a:r>
            <a:r>
              <a:rPr lang="en-US" sz="2400">
                <a:latin typeface="Narkisim" panose="020E0502050101010101" pitchFamily="34" charset="-79"/>
                <a:cs typeface="Narkisim" panose="020E0502050101010101" pitchFamily="34" charset="-79"/>
              </a:rPr>
              <a:t>360-degree car </a:t>
            </a:r>
            <a:r>
              <a:rPr lang="en-US" sz="2400" dirty="0">
                <a:latin typeface="Narkisim" panose="020E0502050101010101" pitchFamily="34" charset="-79"/>
                <a:cs typeface="Narkisim" panose="020E0502050101010101" pitchFamily="34" charset="-79"/>
              </a:rPr>
              <a:t>damage monitoring" - a high-complexity integrated system with sub-systems with medium / high complexity</a:t>
            </a:r>
            <a:r>
              <a:rPr lang="he-IL" sz="1800" dirty="0">
                <a:latin typeface="Narkisim" panose="020E0502050101010101" pitchFamily="34" charset="-79"/>
                <a:cs typeface="Narkisim" panose="020E0502050101010101" pitchFamily="34" charset="-79"/>
              </a:rPr>
              <a:t>	</a:t>
            </a:r>
            <a:endParaRPr lang="en-US" sz="1800" dirty="0">
              <a:latin typeface="Narkisim" panose="020E0502050101010101" pitchFamily="34" charset="-79"/>
              <a:cs typeface="Narkisim" panose="020E0502050101010101" pitchFamily="34" charset="-79"/>
            </a:endParaRPr>
          </a:p>
        </p:txBody>
      </p:sp>
      <p:pic>
        <p:nvPicPr>
          <p:cNvPr id="4" name="Picture 3"/>
          <p:cNvPicPr>
            <a:picLocks noChangeAspect="1"/>
          </p:cNvPicPr>
          <p:nvPr/>
        </p:nvPicPr>
        <p:blipFill>
          <a:blip r:embed="rId4"/>
          <a:stretch>
            <a:fillRect/>
          </a:stretch>
        </p:blipFill>
        <p:spPr>
          <a:xfrm>
            <a:off x="1043990" y="3719715"/>
            <a:ext cx="3226796" cy="258900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8682" y="3719715"/>
            <a:ext cx="4415117" cy="2589006"/>
          </a:xfrm>
          <a:prstGeom prst="rect">
            <a:avLst/>
          </a:prstGeom>
        </p:spPr>
      </p:pic>
      <p:sp>
        <p:nvSpPr>
          <p:cNvPr id="9" name="Slide Number Placeholder 8"/>
          <p:cNvSpPr>
            <a:spLocks noGrp="1"/>
          </p:cNvSpPr>
          <p:nvPr>
            <p:ph type="sldNum" sz="quarter" idx="12"/>
          </p:nvPr>
        </p:nvSpPr>
        <p:spPr/>
        <p:txBody>
          <a:bodyPr/>
          <a:lstStyle/>
          <a:p>
            <a:fld id="{75525C7B-EB65-47E5-A1DC-1FED662109C2}" type="slidenum">
              <a:rPr lang="he-IL" smtClean="0"/>
              <a:t>21</a:t>
            </a:fld>
            <a:endParaRPr lang="he-IL"/>
          </a:p>
        </p:txBody>
      </p:sp>
      <p:sp>
        <p:nvSpPr>
          <p:cNvPr id="5" name="Footer Placeholder 4">
            <a:extLst>
              <a:ext uri="{FF2B5EF4-FFF2-40B4-BE49-F238E27FC236}">
                <a16:creationId xmlns:a16="http://schemas.microsoft.com/office/drawing/2014/main" id="{1A300BB4-B5E6-4F11-B170-CCA0B15D7A5E}"/>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60093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59565" y="3904379"/>
            <a:ext cx="5185187" cy="2306046"/>
          </a:xfrm>
          <a:prstGeom prst="rect">
            <a:avLst/>
          </a:prstGeom>
        </p:spPr>
      </p:pic>
      <p:sp>
        <p:nvSpPr>
          <p:cNvPr id="2" name="Title 1"/>
          <p:cNvSpPr>
            <a:spLocks noGrp="1"/>
          </p:cNvSpPr>
          <p:nvPr>
            <p:ph type="title"/>
          </p:nvPr>
        </p:nvSpPr>
        <p:spPr/>
        <p:txBody>
          <a:bodyPr>
            <a:noAutofit/>
          </a:bodyPr>
          <a:lstStyle/>
          <a:p>
            <a:pPr algn="ctr"/>
            <a:r>
              <a:rPr lang="en-US" sz="4400" dirty="0">
                <a:latin typeface="Narkisim" panose="020E0502050101010101" pitchFamily="34" charset="-79"/>
                <a:cs typeface="Narkisim" panose="020E0502050101010101" pitchFamily="34" charset="-79"/>
              </a:rPr>
              <a:t>"Smart train carriages management"</a:t>
            </a:r>
          </a:p>
        </p:txBody>
      </p:sp>
      <p:sp>
        <p:nvSpPr>
          <p:cNvPr id="3" name="Content Placeholder 2"/>
          <p:cNvSpPr>
            <a:spLocks noGrp="1"/>
          </p:cNvSpPr>
          <p:nvPr>
            <p:ph idx="1"/>
          </p:nvPr>
        </p:nvSpPr>
        <p:spPr>
          <a:xfrm>
            <a:off x="838199" y="1690688"/>
            <a:ext cx="10515601" cy="1525848"/>
          </a:xfrm>
        </p:spPr>
        <p:txBody>
          <a:bodyPr>
            <a:noAutofit/>
          </a:bodyPr>
          <a:lstStyle/>
          <a:p>
            <a:pPr algn="l" rtl="0">
              <a:lnSpc>
                <a:spcPct val="150000"/>
              </a:lnSpc>
            </a:pPr>
            <a:r>
              <a:rPr lang="en-US" sz="2400" dirty="0">
                <a:latin typeface="Narkisim" panose="020E0502050101010101" pitchFamily="34" charset="-79"/>
                <a:cs typeface="Narkisim" panose="020E0502050101010101" pitchFamily="34" charset="-79"/>
              </a:rPr>
              <a:t>"Smart train carriages management" - an integrated system with medium / high complexity with many identical subsystems with low complexity</a:t>
            </a:r>
          </a:p>
          <a:p>
            <a:pPr lvl="0" algn="l" rtl="0">
              <a:lnSpc>
                <a:spcPct val="150000"/>
              </a:lnSpc>
            </a:pPr>
            <a:endParaRPr lang="en-US" sz="2400" dirty="0">
              <a:latin typeface="Narkisim" panose="020E0502050101010101" pitchFamily="34" charset="-79"/>
              <a:cs typeface="Narkisim" panose="020E0502050101010101" pitchFamily="34" charset="-79"/>
            </a:endParaRPr>
          </a:p>
        </p:txBody>
      </p:sp>
      <p:pic>
        <p:nvPicPr>
          <p:cNvPr id="4" name="Picture 3"/>
          <p:cNvPicPr>
            <a:picLocks noChangeAspect="1"/>
          </p:cNvPicPr>
          <p:nvPr/>
        </p:nvPicPr>
        <p:blipFill>
          <a:blip r:embed="rId4"/>
          <a:stretch>
            <a:fillRect/>
          </a:stretch>
        </p:blipFill>
        <p:spPr>
          <a:xfrm>
            <a:off x="838199" y="3904378"/>
            <a:ext cx="3430659" cy="2306045"/>
          </a:xfrm>
          <a:prstGeom prst="rect">
            <a:avLst/>
          </a:prstGeom>
        </p:spPr>
      </p:pic>
      <p:pic>
        <p:nvPicPr>
          <p:cNvPr id="5" name="Picture 4"/>
          <p:cNvPicPr>
            <a:picLocks noChangeAspect="1"/>
          </p:cNvPicPr>
          <p:nvPr/>
        </p:nvPicPr>
        <p:blipFill>
          <a:blip r:embed="rId5"/>
          <a:stretch>
            <a:fillRect/>
          </a:stretch>
        </p:blipFill>
        <p:spPr>
          <a:xfrm>
            <a:off x="7179833" y="3904378"/>
            <a:ext cx="4173967" cy="2322999"/>
          </a:xfrm>
          <a:prstGeom prst="rect">
            <a:avLst/>
          </a:prstGeom>
        </p:spPr>
      </p:pic>
      <p:sp>
        <p:nvSpPr>
          <p:cNvPr id="9" name="Slide Number Placeholder 8"/>
          <p:cNvSpPr>
            <a:spLocks noGrp="1"/>
          </p:cNvSpPr>
          <p:nvPr>
            <p:ph type="sldNum" sz="quarter" idx="12"/>
          </p:nvPr>
        </p:nvSpPr>
        <p:spPr/>
        <p:txBody>
          <a:bodyPr/>
          <a:lstStyle/>
          <a:p>
            <a:fld id="{75525C7B-EB65-47E5-A1DC-1FED662109C2}" type="slidenum">
              <a:rPr lang="he-IL" smtClean="0"/>
              <a:t>22</a:t>
            </a:fld>
            <a:endParaRPr lang="he-IL"/>
          </a:p>
        </p:txBody>
      </p:sp>
      <p:sp>
        <p:nvSpPr>
          <p:cNvPr id="7" name="Footer Placeholder 6">
            <a:extLst>
              <a:ext uri="{FF2B5EF4-FFF2-40B4-BE49-F238E27FC236}">
                <a16:creationId xmlns:a16="http://schemas.microsoft.com/office/drawing/2014/main" id="{79D17D36-A00D-4B52-AF28-23B9E8134F31}"/>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801621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497"/>
            <a:ext cx="10515600" cy="1089602"/>
          </a:xfrm>
        </p:spPr>
        <p:txBody>
          <a:bodyPr>
            <a:noAutofit/>
          </a:bodyPr>
          <a:lstStyle/>
          <a:p>
            <a:pPr algn="ctr"/>
            <a:r>
              <a:rPr lang="en-US" sz="4000" dirty="0">
                <a:latin typeface="Narkisim" panose="020E0502050101010101" pitchFamily="34" charset="-79"/>
                <a:cs typeface="Narkisim" panose="020E0502050101010101" pitchFamily="34" charset="-79"/>
              </a:rPr>
              <a:t>The indices for examining the research questions</a:t>
            </a:r>
            <a:endParaRPr lang="he-IL" sz="4000" dirty="0">
              <a:latin typeface="Narkisim" panose="020E0502050101010101" pitchFamily="34" charset="-79"/>
              <a:cs typeface="Narkisim" panose="020E0502050101010101" pitchFamily="34" charset="-79"/>
            </a:endParaRPr>
          </a:p>
        </p:txBody>
      </p:sp>
      <p:sp>
        <p:nvSpPr>
          <p:cNvPr id="7" name="Slide Number Placeholder 6"/>
          <p:cNvSpPr>
            <a:spLocks noGrp="1"/>
          </p:cNvSpPr>
          <p:nvPr>
            <p:ph type="sldNum" sz="quarter" idx="12"/>
          </p:nvPr>
        </p:nvSpPr>
        <p:spPr/>
        <p:txBody>
          <a:bodyPr/>
          <a:lstStyle/>
          <a:p>
            <a:fld id="{75525C7B-EB65-47E5-A1DC-1FED662109C2}" type="slidenum">
              <a:rPr lang="he-IL" smtClean="0"/>
              <a:t>23</a:t>
            </a:fld>
            <a:endParaRPr lang="he-IL"/>
          </a:p>
        </p:txBody>
      </p:sp>
      <p:graphicFrame>
        <p:nvGraphicFramePr>
          <p:cNvPr id="8" name="Table 7"/>
          <p:cNvGraphicFramePr>
            <a:graphicFrameLocks noGrp="1"/>
          </p:cNvGraphicFramePr>
          <p:nvPr>
            <p:extLst>
              <p:ext uri="{D42A27DB-BD31-4B8C-83A1-F6EECF244321}">
                <p14:modId xmlns:p14="http://schemas.microsoft.com/office/powerpoint/2010/main" val="1240900253"/>
              </p:ext>
            </p:extLst>
          </p:nvPr>
        </p:nvGraphicFramePr>
        <p:xfrm>
          <a:off x="1503218" y="1326286"/>
          <a:ext cx="9185564" cy="4546319"/>
        </p:xfrm>
        <a:graphic>
          <a:graphicData uri="http://schemas.openxmlformats.org/drawingml/2006/table">
            <a:tbl>
              <a:tblPr rtl="1" firstRow="1" firstCol="1" bandRow="1">
                <a:tableStyleId>{5C22544A-7EE6-4342-B048-85BDC9FD1C3A}</a:tableStyleId>
              </a:tblPr>
              <a:tblGrid>
                <a:gridCol w="4573298">
                  <a:extLst>
                    <a:ext uri="{9D8B030D-6E8A-4147-A177-3AD203B41FA5}">
                      <a16:colId xmlns:a16="http://schemas.microsoft.com/office/drawing/2014/main" val="775530870"/>
                    </a:ext>
                  </a:extLst>
                </a:gridCol>
                <a:gridCol w="3707476">
                  <a:extLst>
                    <a:ext uri="{9D8B030D-6E8A-4147-A177-3AD203B41FA5}">
                      <a16:colId xmlns:a16="http://schemas.microsoft.com/office/drawing/2014/main" val="2327844782"/>
                    </a:ext>
                  </a:extLst>
                </a:gridCol>
                <a:gridCol w="904790">
                  <a:extLst>
                    <a:ext uri="{9D8B030D-6E8A-4147-A177-3AD203B41FA5}">
                      <a16:colId xmlns:a16="http://schemas.microsoft.com/office/drawing/2014/main" val="2970156786"/>
                    </a:ext>
                  </a:extLst>
                </a:gridCol>
              </a:tblGrid>
              <a:tr h="146824">
                <a:tc>
                  <a:txBody>
                    <a:bodyPr/>
                    <a:lstStyle/>
                    <a:p>
                      <a:pPr algn="ctr" rtl="1">
                        <a:lnSpc>
                          <a:spcPct val="107000"/>
                        </a:lnSpc>
                        <a:spcAft>
                          <a:spcPts val="0"/>
                        </a:spcAft>
                      </a:pPr>
                      <a:r>
                        <a:rPr lang="en-US" sz="1600" dirty="0">
                          <a:effectLst/>
                        </a:rPr>
                        <a:t>INDICATOR</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a:txBody>
                    <a:bodyPr/>
                    <a:lstStyle/>
                    <a:p>
                      <a:pPr algn="ctr" rtl="1">
                        <a:lnSpc>
                          <a:spcPct val="107000"/>
                        </a:lnSpc>
                        <a:spcAft>
                          <a:spcPts val="0"/>
                        </a:spcAft>
                      </a:pPr>
                      <a:r>
                        <a:rPr lang="en-US" sz="1600" dirty="0">
                          <a:effectLst/>
                        </a:rPr>
                        <a:t>Research question</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a:txBody>
                    <a:bodyPr/>
                    <a:lstStyle/>
                    <a:p>
                      <a:pPr algn="ctr" rtl="1">
                        <a:lnSpc>
                          <a:spcPct val="107000"/>
                        </a:lnSpc>
                        <a:spcAft>
                          <a:spcPts val="0"/>
                        </a:spcAft>
                      </a:pPr>
                      <a:r>
                        <a:rPr lang="en-US" sz="1600" dirty="0">
                          <a:effectLst/>
                        </a:rPr>
                        <a:t>No</a:t>
                      </a:r>
                      <a:r>
                        <a:rPr lang="he-IL" sz="16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extLst>
                  <a:ext uri="{0D108BD9-81ED-4DB2-BD59-A6C34878D82A}">
                    <a16:rowId xmlns:a16="http://schemas.microsoft.com/office/drawing/2014/main" val="2130380911"/>
                  </a:ext>
                </a:extLst>
              </a:tr>
              <a:tr h="146824">
                <a:tc>
                  <a:txBody>
                    <a:bodyPr/>
                    <a:lstStyle/>
                    <a:p>
                      <a:pPr algn="l" rtl="0">
                        <a:lnSpc>
                          <a:spcPct val="107000"/>
                        </a:lnSpc>
                        <a:spcAft>
                          <a:spcPts val="0"/>
                        </a:spcAft>
                      </a:pPr>
                      <a:r>
                        <a:rPr lang="en-US" sz="1200" dirty="0">
                          <a:effectLst/>
                        </a:rPr>
                        <a:t>1. Visual convenience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rowSpan="6">
                  <a:txBody>
                    <a:bodyPr/>
                    <a:lstStyle/>
                    <a:p>
                      <a:pPr algn="l" rtl="0">
                        <a:lnSpc>
                          <a:spcPct val="107000"/>
                        </a:lnSpc>
                        <a:spcAft>
                          <a:spcPts val="0"/>
                        </a:spcAft>
                      </a:pPr>
                      <a:r>
                        <a:rPr lang="en-US" sz="1200" dirty="0">
                          <a:effectLst/>
                        </a:rPr>
                        <a:t>What is the "ideal" modeling method for systems engineering and in what layer (system or components) should it be performed?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rowSpan="6">
                  <a:txBody>
                    <a:bodyPr/>
                    <a:lstStyle/>
                    <a:p>
                      <a:pPr algn="ctr" rtl="0">
                        <a:lnSpc>
                          <a:spcPct val="107000"/>
                        </a:lnSpc>
                        <a:spcAft>
                          <a:spcPts val="0"/>
                        </a:spcAft>
                      </a:pPr>
                      <a:r>
                        <a:rPr lang="en-US" sz="1200" dirty="0">
                          <a:effectLst/>
                        </a:rPr>
                        <a:t>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extLst>
                  <a:ext uri="{0D108BD9-81ED-4DB2-BD59-A6C34878D82A}">
                    <a16:rowId xmlns:a16="http://schemas.microsoft.com/office/drawing/2014/main" val="1868334928"/>
                  </a:ext>
                </a:extLst>
              </a:tr>
              <a:tr h="280301">
                <a:tc>
                  <a:txBody>
                    <a:bodyPr/>
                    <a:lstStyle/>
                    <a:p>
                      <a:pPr algn="l" rtl="0">
                        <a:lnSpc>
                          <a:spcPct val="107000"/>
                        </a:lnSpc>
                        <a:spcAft>
                          <a:spcPts val="0"/>
                        </a:spcAft>
                      </a:pPr>
                      <a:r>
                        <a:rPr lang="en-US" sz="1200" dirty="0">
                          <a:effectLst/>
                        </a:rPr>
                        <a:t>2. A modeling language is familiar to all project participants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3960988090"/>
                  </a:ext>
                </a:extLst>
              </a:tr>
              <a:tr h="280301">
                <a:tc>
                  <a:txBody>
                    <a:bodyPr/>
                    <a:lstStyle/>
                    <a:p>
                      <a:pPr algn="l" rtl="0">
                        <a:lnSpc>
                          <a:spcPct val="107000"/>
                        </a:lnSpc>
                        <a:spcAft>
                          <a:spcPts val="0"/>
                        </a:spcAft>
                      </a:pPr>
                      <a:r>
                        <a:rPr lang="en-US" sz="1200" dirty="0">
                          <a:effectLst/>
                        </a:rPr>
                        <a:t>3. Performing re-setting / updating setting</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2091452066"/>
                  </a:ext>
                </a:extLst>
              </a:tr>
              <a:tr h="286975">
                <a:tc>
                  <a:txBody>
                    <a:bodyPr/>
                    <a:lstStyle/>
                    <a:p>
                      <a:pPr algn="l" rtl="0">
                        <a:lnSpc>
                          <a:spcPct val="107000"/>
                        </a:lnSpc>
                        <a:spcAft>
                          <a:spcPts val="0"/>
                        </a:spcAft>
                      </a:pPr>
                      <a:r>
                        <a:rPr lang="en-US" sz="1200" dirty="0">
                          <a:effectLst/>
                        </a:rPr>
                        <a:t>4. IN \ OUT - change inputs and outputs in the various systems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3558089975"/>
                  </a:ext>
                </a:extLst>
              </a:tr>
              <a:tr h="293649">
                <a:tc>
                  <a:txBody>
                    <a:bodyPr/>
                    <a:lstStyle/>
                    <a:p>
                      <a:pPr algn="l" rtl="0">
                        <a:lnSpc>
                          <a:spcPct val="107000"/>
                        </a:lnSpc>
                        <a:spcAft>
                          <a:spcPts val="0"/>
                        </a:spcAft>
                      </a:pPr>
                      <a:r>
                        <a:rPr lang="en-US" sz="1200" dirty="0">
                          <a:effectLst/>
                        </a:rPr>
                        <a:t>5. Architecture changes by moving elements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2388556935"/>
                  </a:ext>
                </a:extLst>
              </a:tr>
              <a:tr h="286975">
                <a:tc>
                  <a:txBody>
                    <a:bodyPr/>
                    <a:lstStyle/>
                    <a:p>
                      <a:pPr algn="l" rtl="0">
                        <a:lnSpc>
                          <a:spcPct val="107000"/>
                        </a:lnSpc>
                        <a:spcAft>
                          <a:spcPts val="0"/>
                        </a:spcAft>
                      </a:pPr>
                      <a:r>
                        <a:rPr lang="en-US" sz="1200" dirty="0">
                          <a:effectLst/>
                        </a:rPr>
                        <a:t>6. Effect of changes in the middle of the project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3676761370"/>
                  </a:ext>
                </a:extLst>
              </a:tr>
              <a:tr h="213563">
                <a:tc>
                  <a:txBody>
                    <a:bodyPr/>
                    <a:lstStyle/>
                    <a:p>
                      <a:pPr algn="l" rtl="0">
                        <a:lnSpc>
                          <a:spcPct val="107000"/>
                        </a:lnSpc>
                        <a:spcAft>
                          <a:spcPts val="0"/>
                        </a:spcAft>
                      </a:pPr>
                      <a:r>
                        <a:rPr lang="en-US" sz="1200" dirty="0">
                          <a:effectLst/>
                        </a:rPr>
                        <a:t>1. Visual convenience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rowSpan="5">
                  <a:txBody>
                    <a:bodyPr/>
                    <a:lstStyle/>
                    <a:p>
                      <a:pPr algn="l" rtl="0">
                        <a:lnSpc>
                          <a:spcPct val="107000"/>
                        </a:lnSpc>
                        <a:spcAft>
                          <a:spcPts val="0"/>
                        </a:spcAft>
                      </a:pPr>
                      <a:r>
                        <a:rPr lang="en-US" sz="1200" dirty="0">
                          <a:effectLst/>
                        </a:rPr>
                        <a:t>What is more effective: A modeling tool accompanied by a known language / method that has the ability of link to the physics of the system parts within the same tool or a combination of different system modeling and drawing tools?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rowSpan="5">
                  <a:txBody>
                    <a:bodyPr/>
                    <a:lstStyle/>
                    <a:p>
                      <a:pPr algn="ctr" rtl="0">
                        <a:lnSpc>
                          <a:spcPct val="107000"/>
                        </a:lnSpc>
                        <a:spcAft>
                          <a:spcPts val="0"/>
                        </a:spcAft>
                      </a:pPr>
                      <a:r>
                        <a:rPr lang="en-US" sz="1200">
                          <a:effectLst/>
                        </a:rPr>
                        <a:t>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extLst>
                  <a:ext uri="{0D108BD9-81ED-4DB2-BD59-A6C34878D82A}">
                    <a16:rowId xmlns:a16="http://schemas.microsoft.com/office/drawing/2014/main" val="965379639"/>
                  </a:ext>
                </a:extLst>
              </a:tr>
              <a:tr h="286975">
                <a:tc>
                  <a:txBody>
                    <a:bodyPr/>
                    <a:lstStyle/>
                    <a:p>
                      <a:pPr algn="l" rtl="0">
                        <a:lnSpc>
                          <a:spcPct val="107000"/>
                        </a:lnSpc>
                        <a:spcAft>
                          <a:spcPts val="0"/>
                        </a:spcAft>
                      </a:pPr>
                      <a:r>
                        <a:rPr lang="en-US" sz="1200" dirty="0">
                          <a:effectLst/>
                        </a:rPr>
                        <a:t>2. Performing re-setting / updating setting</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120404762"/>
                  </a:ext>
                </a:extLst>
              </a:tr>
              <a:tr h="286975">
                <a:tc>
                  <a:txBody>
                    <a:bodyPr/>
                    <a:lstStyle/>
                    <a:p>
                      <a:pPr algn="l" rtl="0">
                        <a:lnSpc>
                          <a:spcPct val="107000"/>
                        </a:lnSpc>
                        <a:spcAft>
                          <a:spcPts val="0"/>
                        </a:spcAft>
                      </a:pPr>
                      <a:r>
                        <a:rPr lang="en-US" sz="1200" dirty="0">
                          <a:effectLst/>
                        </a:rPr>
                        <a:t>3. IN \ OUT - change inputs and outputs in the various systems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831776947"/>
                  </a:ext>
                </a:extLst>
              </a:tr>
              <a:tr h="286975">
                <a:tc>
                  <a:txBody>
                    <a:bodyPr/>
                    <a:lstStyle/>
                    <a:p>
                      <a:pPr algn="l" rtl="0">
                        <a:lnSpc>
                          <a:spcPct val="107000"/>
                        </a:lnSpc>
                        <a:spcAft>
                          <a:spcPts val="0"/>
                        </a:spcAft>
                      </a:pPr>
                      <a:r>
                        <a:rPr lang="en-US" sz="1200" dirty="0">
                          <a:effectLst/>
                        </a:rPr>
                        <a:t>4. Architecture changes by moving elements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976938085"/>
                  </a:ext>
                </a:extLst>
              </a:tr>
              <a:tr h="286975">
                <a:tc>
                  <a:txBody>
                    <a:bodyPr/>
                    <a:lstStyle/>
                    <a:p>
                      <a:pPr algn="l" rtl="0">
                        <a:lnSpc>
                          <a:spcPct val="107000"/>
                        </a:lnSpc>
                        <a:spcAft>
                          <a:spcPts val="0"/>
                        </a:spcAft>
                      </a:pPr>
                      <a:r>
                        <a:rPr lang="en-US" sz="1200" dirty="0">
                          <a:effectLst/>
                        </a:rPr>
                        <a:t>5. Effect of changes in the middle of the project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3741716638"/>
                  </a:ext>
                </a:extLst>
              </a:tr>
              <a:tr h="140150">
                <a:tc>
                  <a:txBody>
                    <a:bodyPr/>
                    <a:lstStyle/>
                    <a:p>
                      <a:pPr algn="l" rtl="0">
                        <a:lnSpc>
                          <a:spcPct val="107000"/>
                        </a:lnSpc>
                        <a:spcAft>
                          <a:spcPts val="0"/>
                        </a:spcAft>
                      </a:pPr>
                      <a:r>
                        <a:rPr lang="en-US" sz="1200" dirty="0">
                          <a:effectLst/>
                        </a:rPr>
                        <a:t>1. Visual convenience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rowSpan="5">
                  <a:txBody>
                    <a:bodyPr/>
                    <a:lstStyle/>
                    <a:p>
                      <a:pPr algn="l" rtl="0">
                        <a:lnSpc>
                          <a:spcPct val="107000"/>
                        </a:lnSpc>
                        <a:spcAft>
                          <a:spcPts val="0"/>
                        </a:spcAft>
                      </a:pPr>
                      <a:r>
                        <a:rPr lang="en-US" sz="1200" dirty="0">
                          <a:effectLst/>
                        </a:rPr>
                        <a:t>To which extent is there an advantage to modeling tools over using Visio drawings?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rowSpan="5">
                  <a:txBody>
                    <a:bodyPr/>
                    <a:lstStyle/>
                    <a:p>
                      <a:pPr algn="ctr" rtl="0">
                        <a:lnSpc>
                          <a:spcPct val="107000"/>
                        </a:lnSpc>
                        <a:spcAft>
                          <a:spcPts val="0"/>
                        </a:spcAft>
                      </a:pPr>
                      <a:r>
                        <a:rPr lang="en-US" sz="1200">
                          <a:effectLst/>
                        </a:rPr>
                        <a:t>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extLst>
                  <a:ext uri="{0D108BD9-81ED-4DB2-BD59-A6C34878D82A}">
                    <a16:rowId xmlns:a16="http://schemas.microsoft.com/office/drawing/2014/main" val="2356572251"/>
                  </a:ext>
                </a:extLst>
              </a:tr>
              <a:tr h="280301">
                <a:tc>
                  <a:txBody>
                    <a:bodyPr/>
                    <a:lstStyle/>
                    <a:p>
                      <a:pPr algn="l" rtl="0">
                        <a:lnSpc>
                          <a:spcPct val="107000"/>
                        </a:lnSpc>
                        <a:spcAft>
                          <a:spcPts val="0"/>
                        </a:spcAft>
                      </a:pPr>
                      <a:r>
                        <a:rPr lang="en-US" sz="1200" dirty="0">
                          <a:effectLst/>
                        </a:rPr>
                        <a:t>2. Performing re-setting / updating setting</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1943458921"/>
                  </a:ext>
                </a:extLst>
              </a:tr>
              <a:tr h="280301">
                <a:tc>
                  <a:txBody>
                    <a:bodyPr/>
                    <a:lstStyle/>
                    <a:p>
                      <a:pPr algn="l" rtl="0">
                        <a:lnSpc>
                          <a:spcPct val="107000"/>
                        </a:lnSpc>
                        <a:spcAft>
                          <a:spcPts val="0"/>
                        </a:spcAft>
                      </a:pPr>
                      <a:r>
                        <a:rPr lang="en-US" sz="1200" dirty="0">
                          <a:effectLst/>
                        </a:rPr>
                        <a:t>3. IN \ OUT - change inputs and outputs in the various systems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2778168362"/>
                  </a:ext>
                </a:extLst>
              </a:tr>
              <a:tr h="280301">
                <a:tc>
                  <a:txBody>
                    <a:bodyPr/>
                    <a:lstStyle/>
                    <a:p>
                      <a:pPr algn="l" rtl="0">
                        <a:lnSpc>
                          <a:spcPct val="107000"/>
                        </a:lnSpc>
                        <a:spcAft>
                          <a:spcPts val="0"/>
                        </a:spcAft>
                      </a:pPr>
                      <a:r>
                        <a:rPr lang="en-US" sz="1200" dirty="0">
                          <a:effectLst/>
                        </a:rPr>
                        <a:t>4. Architecture changes by moving elements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804149463"/>
                  </a:ext>
                </a:extLst>
              </a:tr>
              <a:tr h="286975">
                <a:tc>
                  <a:txBody>
                    <a:bodyPr/>
                    <a:lstStyle/>
                    <a:p>
                      <a:pPr algn="l" rtl="0">
                        <a:lnSpc>
                          <a:spcPct val="107000"/>
                        </a:lnSpc>
                        <a:spcAft>
                          <a:spcPts val="0"/>
                        </a:spcAft>
                      </a:pPr>
                      <a:r>
                        <a:rPr lang="en-US" sz="1200" dirty="0">
                          <a:effectLst/>
                        </a:rPr>
                        <a:t>5. Effect of changes in the middle of the project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48052" marR="48052" marT="0" marB="0" anchor="ct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875019497"/>
                  </a:ext>
                </a:extLst>
              </a:tr>
            </a:tbl>
          </a:graphicData>
        </a:graphic>
      </p:graphicFrame>
      <p:sp>
        <p:nvSpPr>
          <p:cNvPr id="4" name="Footer Placeholder 3">
            <a:extLst>
              <a:ext uri="{FF2B5EF4-FFF2-40B4-BE49-F238E27FC236}">
                <a16:creationId xmlns:a16="http://schemas.microsoft.com/office/drawing/2014/main" id="{86D52130-2FB2-48E7-87BB-3B3A7498092D}"/>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3787890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latin typeface="Narkisim" panose="020E0502050101010101" pitchFamily="34" charset="-79"/>
                <a:cs typeface="Narkisim" panose="020E0502050101010101" pitchFamily="34" charset="-79"/>
              </a:rPr>
              <a:t>Indicators for examining research questions</a:t>
            </a:r>
            <a:endParaRPr lang="he-IL" dirty="0">
              <a:solidFill>
                <a:srgbClr val="FF0000"/>
              </a:solidFill>
              <a:latin typeface="Narkisim" panose="020E0502050101010101" pitchFamily="34" charset="-79"/>
              <a:cs typeface="Narkisim" panose="020E0502050101010101" pitchFamily="34" charset="-79"/>
            </a:endParaRPr>
          </a:p>
        </p:txBody>
      </p:sp>
      <p:sp>
        <p:nvSpPr>
          <p:cNvPr id="5" name="Slide Number Placeholder 4"/>
          <p:cNvSpPr>
            <a:spLocks noGrp="1"/>
          </p:cNvSpPr>
          <p:nvPr>
            <p:ph type="sldNum" sz="quarter" idx="12"/>
          </p:nvPr>
        </p:nvSpPr>
        <p:spPr/>
        <p:txBody>
          <a:bodyPr/>
          <a:lstStyle/>
          <a:p>
            <a:fld id="{75525C7B-EB65-47E5-A1DC-1FED662109C2}" type="slidenum">
              <a:rPr lang="he-IL" smtClean="0"/>
              <a:t>24</a:t>
            </a:fld>
            <a:endParaRPr lang="he-IL"/>
          </a:p>
        </p:txBody>
      </p:sp>
      <p:graphicFrame>
        <p:nvGraphicFramePr>
          <p:cNvPr id="4" name="Table 3"/>
          <p:cNvGraphicFramePr>
            <a:graphicFrameLocks noGrp="1"/>
          </p:cNvGraphicFramePr>
          <p:nvPr>
            <p:extLst>
              <p:ext uri="{D42A27DB-BD31-4B8C-83A1-F6EECF244321}">
                <p14:modId xmlns:p14="http://schemas.microsoft.com/office/powerpoint/2010/main" val="1147110135"/>
              </p:ext>
            </p:extLst>
          </p:nvPr>
        </p:nvGraphicFramePr>
        <p:xfrm>
          <a:off x="1803862" y="2331554"/>
          <a:ext cx="7973677" cy="3142696"/>
        </p:xfrm>
        <a:graphic>
          <a:graphicData uri="http://schemas.openxmlformats.org/drawingml/2006/table">
            <a:tbl>
              <a:tblPr rtl="1" firstRow="1" firstCol="1" bandRow="1">
                <a:tableStyleId>{5C22544A-7EE6-4342-B048-85BDC9FD1C3A}</a:tableStyleId>
              </a:tblPr>
              <a:tblGrid>
                <a:gridCol w="1513990">
                  <a:extLst>
                    <a:ext uri="{9D8B030D-6E8A-4147-A177-3AD203B41FA5}">
                      <a16:colId xmlns:a16="http://schemas.microsoft.com/office/drawing/2014/main" val="2174068570"/>
                    </a:ext>
                  </a:extLst>
                </a:gridCol>
                <a:gridCol w="6459687">
                  <a:extLst>
                    <a:ext uri="{9D8B030D-6E8A-4147-A177-3AD203B41FA5}">
                      <a16:colId xmlns:a16="http://schemas.microsoft.com/office/drawing/2014/main" val="1510033867"/>
                    </a:ext>
                  </a:extLst>
                </a:gridCol>
              </a:tblGrid>
              <a:tr h="633526">
                <a:tc>
                  <a:txBody>
                    <a:bodyPr/>
                    <a:lstStyle/>
                    <a:p>
                      <a:pPr algn="ctr" rtl="1">
                        <a:lnSpc>
                          <a:spcPct val="107000"/>
                        </a:lnSpc>
                        <a:spcAft>
                          <a:spcPts val="0"/>
                        </a:spcAft>
                      </a:pPr>
                      <a:r>
                        <a:rPr lang="en-US" sz="1800" cap="small" dirty="0">
                          <a:effectLst/>
                          <a:latin typeface="Calibri" panose="020F0502020204030204" pitchFamily="34" charset="0"/>
                          <a:ea typeface="Calibri" panose="020F0502020204030204" pitchFamily="34" charset="0"/>
                          <a:cs typeface="Arial" panose="020B0604020202020204" pitchFamily="34" charset="0"/>
                        </a:rPr>
                        <a:t>Weights</a:t>
                      </a:r>
                    </a:p>
                    <a:p>
                      <a:pPr algn="ctr" rtl="1">
                        <a:lnSpc>
                          <a:spcPct val="107000"/>
                        </a:lnSpc>
                        <a:spcAft>
                          <a:spcPts val="0"/>
                        </a:spcAft>
                      </a:pPr>
                      <a:endParaRPr lang="en-US" sz="1100" cap="small"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1">
                        <a:lnSpc>
                          <a:spcPct val="107000"/>
                        </a:lnSpc>
                        <a:spcAft>
                          <a:spcPts val="0"/>
                        </a:spcAft>
                      </a:pPr>
                      <a:r>
                        <a:rPr lang="en-US" sz="1800" cap="small" dirty="0">
                          <a:effectLst/>
                        </a:rPr>
                        <a:t>Indicators</a:t>
                      </a:r>
                      <a:endParaRPr lang="en-US" sz="1100" cap="small"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69114781"/>
                  </a:ext>
                </a:extLst>
              </a:tr>
              <a:tr h="331847">
                <a:tc>
                  <a:txBody>
                    <a:bodyPr/>
                    <a:lstStyle/>
                    <a:p>
                      <a:pPr algn="ctr" rtl="1">
                        <a:lnSpc>
                          <a:spcPct val="107000"/>
                        </a:lnSpc>
                        <a:spcAft>
                          <a:spcPts val="0"/>
                        </a:spcAft>
                      </a:pPr>
                      <a:r>
                        <a:rPr lang="he-IL" sz="1800" cap="small">
                          <a:effectLst/>
                        </a:rPr>
                        <a:t>20%</a:t>
                      </a:r>
                      <a:endParaRPr lang="en-US" sz="1100" cap="sma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1">
                        <a:lnSpc>
                          <a:spcPct val="107000"/>
                        </a:lnSpc>
                        <a:spcAft>
                          <a:spcPts val="0"/>
                        </a:spcAft>
                      </a:pPr>
                      <a:r>
                        <a:rPr lang="en-US" sz="1800" cap="small">
                          <a:effectLst/>
                        </a:rPr>
                        <a:t>Visual convenience</a:t>
                      </a:r>
                      <a:endParaRPr lang="en-US" sz="1100" cap="sma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28158811"/>
                  </a:ext>
                </a:extLst>
              </a:tr>
              <a:tr h="321791">
                <a:tc>
                  <a:txBody>
                    <a:bodyPr/>
                    <a:lstStyle/>
                    <a:p>
                      <a:pPr algn="ctr" rtl="1">
                        <a:lnSpc>
                          <a:spcPct val="107000"/>
                        </a:lnSpc>
                        <a:spcAft>
                          <a:spcPts val="0"/>
                        </a:spcAft>
                      </a:pPr>
                      <a:r>
                        <a:rPr lang="he-IL" sz="1800" cap="small">
                          <a:effectLst/>
                        </a:rPr>
                        <a:t>20%</a:t>
                      </a:r>
                      <a:endParaRPr lang="en-US" sz="1100" cap="sma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1">
                        <a:lnSpc>
                          <a:spcPct val="107000"/>
                        </a:lnSpc>
                        <a:spcAft>
                          <a:spcPts val="0"/>
                        </a:spcAft>
                      </a:pPr>
                      <a:r>
                        <a:rPr lang="en-US" sz="1800" cap="small">
                          <a:effectLst/>
                        </a:rPr>
                        <a:t>Performing re-setting / updating setting</a:t>
                      </a:r>
                      <a:endParaRPr lang="en-US" sz="1100" cap="sma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95640210"/>
                  </a:ext>
                </a:extLst>
              </a:tr>
              <a:tr h="605975">
                <a:tc>
                  <a:txBody>
                    <a:bodyPr/>
                    <a:lstStyle/>
                    <a:p>
                      <a:pPr algn="ctr" rtl="1">
                        <a:lnSpc>
                          <a:spcPct val="107000"/>
                        </a:lnSpc>
                        <a:spcAft>
                          <a:spcPts val="0"/>
                        </a:spcAft>
                      </a:pPr>
                      <a:r>
                        <a:rPr lang="he-IL" sz="1800" cap="small">
                          <a:effectLst/>
                        </a:rPr>
                        <a:t>10%</a:t>
                      </a:r>
                      <a:endParaRPr lang="en-US" sz="1100" cap="sma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1">
                        <a:lnSpc>
                          <a:spcPct val="107000"/>
                        </a:lnSpc>
                        <a:spcAft>
                          <a:spcPts val="0"/>
                        </a:spcAft>
                      </a:pPr>
                      <a:r>
                        <a:rPr lang="en-US" sz="1800" cap="small">
                          <a:effectLst/>
                        </a:rPr>
                        <a:t>IN \ OUT</a:t>
                      </a:r>
                      <a:r>
                        <a:rPr lang="he-IL" sz="1800" cap="small">
                          <a:effectLst/>
                        </a:rPr>
                        <a:t> - </a:t>
                      </a:r>
                      <a:r>
                        <a:rPr lang="en-US" sz="1800" cap="small">
                          <a:effectLst/>
                        </a:rPr>
                        <a:t>change inputs and outputs in the various systems</a:t>
                      </a:r>
                      <a:endParaRPr lang="en-US" sz="1100" cap="sma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28923842"/>
                  </a:ext>
                </a:extLst>
              </a:tr>
              <a:tr h="321791">
                <a:tc>
                  <a:txBody>
                    <a:bodyPr/>
                    <a:lstStyle/>
                    <a:p>
                      <a:pPr algn="ctr" rtl="1">
                        <a:lnSpc>
                          <a:spcPct val="107000"/>
                        </a:lnSpc>
                        <a:spcAft>
                          <a:spcPts val="0"/>
                        </a:spcAft>
                      </a:pPr>
                      <a:r>
                        <a:rPr lang="he-IL" sz="1800" cap="small">
                          <a:effectLst/>
                        </a:rPr>
                        <a:t>10%</a:t>
                      </a:r>
                      <a:endParaRPr lang="en-US" sz="1100" cap="sma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1">
                        <a:lnSpc>
                          <a:spcPct val="107000"/>
                        </a:lnSpc>
                        <a:spcAft>
                          <a:spcPts val="0"/>
                        </a:spcAft>
                      </a:pPr>
                      <a:r>
                        <a:rPr lang="en-US" sz="1800" cap="small">
                          <a:effectLst/>
                        </a:rPr>
                        <a:t>Architecture changes by moving elements</a:t>
                      </a:r>
                      <a:endParaRPr lang="en-US" sz="1100" cap="sma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32362602"/>
                  </a:ext>
                </a:extLst>
              </a:tr>
              <a:tr h="605975">
                <a:tc>
                  <a:txBody>
                    <a:bodyPr/>
                    <a:lstStyle/>
                    <a:p>
                      <a:pPr algn="ctr" rtl="1">
                        <a:lnSpc>
                          <a:spcPct val="107000"/>
                        </a:lnSpc>
                        <a:spcAft>
                          <a:spcPts val="0"/>
                        </a:spcAft>
                      </a:pPr>
                      <a:r>
                        <a:rPr lang="he-IL" sz="1800" cap="small">
                          <a:effectLst/>
                        </a:rPr>
                        <a:t>10%</a:t>
                      </a:r>
                      <a:endParaRPr lang="en-US" sz="1100" cap="sma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1">
                        <a:lnSpc>
                          <a:spcPct val="107000"/>
                        </a:lnSpc>
                        <a:spcAft>
                          <a:spcPts val="0"/>
                        </a:spcAft>
                      </a:pPr>
                      <a:r>
                        <a:rPr lang="en-US" sz="1800" cap="small">
                          <a:effectLst/>
                        </a:rPr>
                        <a:t>A modeling language is familiar to all project participants</a:t>
                      </a:r>
                      <a:endParaRPr lang="en-US" sz="1100" cap="sma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31644293"/>
                  </a:ext>
                </a:extLst>
              </a:tr>
              <a:tr h="321791">
                <a:tc>
                  <a:txBody>
                    <a:bodyPr/>
                    <a:lstStyle/>
                    <a:p>
                      <a:pPr algn="ctr" rtl="1">
                        <a:lnSpc>
                          <a:spcPct val="107000"/>
                        </a:lnSpc>
                        <a:spcAft>
                          <a:spcPts val="0"/>
                        </a:spcAft>
                      </a:pPr>
                      <a:r>
                        <a:rPr lang="he-IL" sz="1800" cap="small">
                          <a:effectLst/>
                        </a:rPr>
                        <a:t>30%</a:t>
                      </a:r>
                      <a:endParaRPr lang="en-US" sz="1100" cap="sma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1">
                        <a:lnSpc>
                          <a:spcPct val="107000"/>
                        </a:lnSpc>
                        <a:spcAft>
                          <a:spcPts val="0"/>
                        </a:spcAft>
                      </a:pPr>
                      <a:r>
                        <a:rPr lang="en-US" sz="1800" cap="small" dirty="0">
                          <a:effectLst/>
                        </a:rPr>
                        <a:t>Effect of changes in the middle of the project</a:t>
                      </a:r>
                      <a:endParaRPr lang="en-US" sz="1100" cap="small"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28155391"/>
                  </a:ext>
                </a:extLst>
              </a:tr>
            </a:tbl>
          </a:graphicData>
        </a:graphic>
      </p:graphicFrame>
      <p:sp>
        <p:nvSpPr>
          <p:cNvPr id="3" name="Footer Placeholder 2">
            <a:extLst>
              <a:ext uri="{FF2B5EF4-FFF2-40B4-BE49-F238E27FC236}">
                <a16:creationId xmlns:a16="http://schemas.microsoft.com/office/drawing/2014/main" id="{9DE6A03D-4BA3-4BD1-9F21-80F00680E9BC}"/>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1358708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6313" y="1866985"/>
            <a:ext cx="9144000" cy="3029211"/>
          </a:xfrm>
        </p:spPr>
        <p:txBody>
          <a:bodyPr>
            <a:noAutofit/>
          </a:bodyPr>
          <a:lstStyle/>
          <a:p>
            <a:pPr algn="ctr"/>
            <a:r>
              <a:rPr lang="en-US" sz="11500" b="1" dirty="0">
                <a:latin typeface="Narkisim" panose="020E0502050101010101" pitchFamily="34" charset="-79"/>
                <a:cs typeface="Narkisim" panose="020E0502050101010101" pitchFamily="34" charset="-79"/>
              </a:rPr>
              <a:t>Results</a:t>
            </a:r>
            <a:br>
              <a:rPr lang="en-US" sz="11500" b="1" dirty="0">
                <a:latin typeface="Narkisim" panose="020E0502050101010101" pitchFamily="34" charset="-79"/>
                <a:cs typeface="Narkisim" panose="020E0502050101010101" pitchFamily="34" charset="-79"/>
              </a:rPr>
            </a:br>
            <a:r>
              <a:rPr lang="en-US" sz="11500" b="1" dirty="0">
                <a:latin typeface="Narkisim" panose="020E0502050101010101" pitchFamily="34" charset="-79"/>
                <a:cs typeface="Narkisim" panose="020E0502050101010101" pitchFamily="34" charset="-79"/>
              </a:rPr>
              <a:t>Summary</a:t>
            </a:r>
            <a:endParaRPr lang="he-IL" sz="4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75525C7B-EB65-47E5-A1DC-1FED662109C2}" type="slidenum">
              <a:rPr lang="he-IL" smtClean="0"/>
              <a:t>25</a:t>
            </a:fld>
            <a:endParaRPr lang="he-IL"/>
          </a:p>
        </p:txBody>
      </p:sp>
      <p:sp>
        <p:nvSpPr>
          <p:cNvPr id="3" name="Footer Placeholder 2">
            <a:extLst>
              <a:ext uri="{FF2B5EF4-FFF2-40B4-BE49-F238E27FC236}">
                <a16:creationId xmlns:a16="http://schemas.microsoft.com/office/drawing/2014/main" id="{E9E62247-25A5-45D9-AED2-0FA3D4009FA6}"/>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857665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rtl="0"/>
            <a:r>
              <a:rPr lang="en-US" sz="4000" dirty="0">
                <a:latin typeface="Narkisim" panose="020E0502050101010101" pitchFamily="34" charset="-79"/>
                <a:cs typeface="Narkisim" panose="020E0502050101010101" pitchFamily="34" charset="-79"/>
              </a:rPr>
              <a:t>Advantages and disadvantages - </a:t>
            </a:r>
            <a:br>
              <a:rPr lang="en-US" sz="4000" dirty="0">
                <a:latin typeface="Narkisim" panose="020E0502050101010101" pitchFamily="34" charset="-79"/>
                <a:cs typeface="Narkisim" panose="020E0502050101010101" pitchFamily="34" charset="-79"/>
              </a:rPr>
            </a:br>
            <a:r>
              <a:rPr lang="en-US" sz="4000" dirty="0">
                <a:latin typeface="Narkisim" panose="020E0502050101010101" pitchFamily="34" charset="-79"/>
                <a:cs typeface="Narkisim" panose="020E0502050101010101" pitchFamily="34" charset="-79"/>
              </a:rPr>
              <a:t>System Composer + ECSAM</a:t>
            </a:r>
            <a:endParaRPr lang="he-IL" sz="4000" dirty="0">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838201" y="1690688"/>
            <a:ext cx="6263054" cy="4293821"/>
          </a:xfrm>
        </p:spPr>
        <p:txBody>
          <a:bodyPr>
            <a:noAutofit/>
          </a:bodyPr>
          <a:lstStyle/>
          <a:p>
            <a:pPr algn="l" rtl="0">
              <a:lnSpc>
                <a:spcPct val="170000"/>
              </a:lnSpc>
            </a:pPr>
            <a:r>
              <a:rPr lang="en-US" sz="1800" dirty="0">
                <a:latin typeface="Narkisim" panose="020E0502050101010101" pitchFamily="34" charset="-79"/>
                <a:cs typeface="Narkisim" panose="020E0502050101010101" pitchFamily="34" charset="-79"/>
              </a:rPr>
              <a:t>Advantages</a:t>
            </a:r>
            <a:endParaRPr lang="he-IL" sz="1800" dirty="0">
              <a:latin typeface="Narkisim" panose="020E0502050101010101" pitchFamily="34" charset="-79"/>
              <a:cs typeface="Narkisim" panose="020E0502050101010101" pitchFamily="34" charset="-79"/>
            </a:endParaRP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Clear visual display</a:t>
            </a: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Switch in a simple and immediate way between the various components</a:t>
            </a: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Add and remove components easily and quickly</a:t>
            </a: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A simple link between the various components</a:t>
            </a: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Receive data on each link (parameters, protocol, inheritances if any, etc.)</a:t>
            </a: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Linking the requirements documents / parts of the document to each component in the system</a:t>
            </a: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Perform simulations in a simple way while receiving data on each and every step</a:t>
            </a: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Duplicate large and complex elements</a:t>
            </a: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Ability to share the project in a simple way</a:t>
            </a:r>
          </a:p>
          <a:p>
            <a:pPr algn="l" rtl="0">
              <a:lnSpc>
                <a:spcPct val="170000"/>
              </a:lnSpc>
            </a:pPr>
            <a:r>
              <a:rPr lang="en-US" sz="1800" dirty="0">
                <a:latin typeface="Narkisim" panose="020E0502050101010101" pitchFamily="34" charset="-79"/>
                <a:cs typeface="Narkisim" panose="020E0502050101010101" pitchFamily="34" charset="-79"/>
              </a:rPr>
              <a:t>Disadvantages</a:t>
            </a:r>
            <a:endParaRPr lang="he-IL" sz="1800" dirty="0">
              <a:latin typeface="Narkisim" panose="020E0502050101010101" pitchFamily="34" charset="-79"/>
              <a:cs typeface="Narkisim" panose="020E0502050101010101" pitchFamily="34" charset="-79"/>
            </a:endParaRP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Changing architecture can be very complicated</a:t>
            </a: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Unable to produce a summary/report document for all/part of system components</a:t>
            </a:r>
          </a:p>
          <a:p>
            <a:pPr marL="914400" lvl="1" indent="-457200" algn="l" rtl="0">
              <a:lnSpc>
                <a:spcPct val="80000"/>
              </a:lnSpc>
              <a:buFont typeface="+mj-lt"/>
              <a:buAutoNum type="arabicPeriod"/>
            </a:pPr>
            <a:r>
              <a:rPr lang="en-US" sz="1400" dirty="0">
                <a:latin typeface="Narkisim" panose="020E0502050101010101" pitchFamily="34" charset="-79"/>
                <a:cs typeface="Narkisim" panose="020E0502050101010101" pitchFamily="34" charset="-79"/>
              </a:rPr>
              <a:t>Inconvenient WEB interface for sharing project architecture to a user without MATLAB</a:t>
            </a:r>
            <a:endParaRPr lang="he-IL" sz="1400" dirty="0">
              <a:latin typeface="Narkisim" panose="020E0502050101010101" pitchFamily="34" charset="-79"/>
              <a:cs typeface="Narkisim" panose="020E0502050101010101" pitchFamily="34" charset="-79"/>
            </a:endParaRPr>
          </a:p>
        </p:txBody>
      </p:sp>
      <p:sp>
        <p:nvSpPr>
          <p:cNvPr id="9" name="Rectangle 8"/>
          <p:cNvSpPr/>
          <p:nvPr/>
        </p:nvSpPr>
        <p:spPr>
          <a:xfrm>
            <a:off x="1361900" y="3122154"/>
            <a:ext cx="5678980" cy="26112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p:cNvSpPr/>
          <p:nvPr/>
        </p:nvSpPr>
        <p:spPr>
          <a:xfrm>
            <a:off x="1297641" y="5513310"/>
            <a:ext cx="5452293" cy="38872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1297642" y="5904675"/>
            <a:ext cx="5452292" cy="385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Slide Number Placeholder 15"/>
          <p:cNvSpPr>
            <a:spLocks noGrp="1"/>
          </p:cNvSpPr>
          <p:nvPr>
            <p:ph type="sldNum" sz="quarter" idx="12"/>
          </p:nvPr>
        </p:nvSpPr>
        <p:spPr/>
        <p:txBody>
          <a:bodyPr/>
          <a:lstStyle/>
          <a:p>
            <a:fld id="{75525C7B-EB65-47E5-A1DC-1FED662109C2}" type="slidenum">
              <a:rPr lang="he-IL" smtClean="0"/>
              <a:t>26</a:t>
            </a:fld>
            <a:endParaRPr lang="he-IL"/>
          </a:p>
        </p:txBody>
      </p:sp>
      <p:sp>
        <p:nvSpPr>
          <p:cNvPr id="17" name="Rectangle 16"/>
          <p:cNvSpPr/>
          <p:nvPr/>
        </p:nvSpPr>
        <p:spPr>
          <a:xfrm>
            <a:off x="1361899" y="3368688"/>
            <a:ext cx="5678981" cy="38866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p:cNvSpPr/>
          <p:nvPr/>
        </p:nvSpPr>
        <p:spPr>
          <a:xfrm>
            <a:off x="1361899" y="3767470"/>
            <a:ext cx="5678981" cy="44775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19" name="Chart 18"/>
          <p:cNvGraphicFramePr>
            <a:graphicFrameLocks/>
          </p:cNvGraphicFramePr>
          <p:nvPr>
            <p:extLst>
              <p:ext uri="{D42A27DB-BD31-4B8C-83A1-F6EECF244321}">
                <p14:modId xmlns:p14="http://schemas.microsoft.com/office/powerpoint/2010/main" val="3525310929"/>
              </p:ext>
            </p:extLst>
          </p:nvPr>
        </p:nvGraphicFramePr>
        <p:xfrm>
          <a:off x="7353993" y="1702680"/>
          <a:ext cx="3999807" cy="465367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EE3D82A2-8467-47AB-8739-D4708B152A28}"/>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137330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he-IL" sz="4400" dirty="0">
                <a:latin typeface="Narkisim" panose="020E0502050101010101" pitchFamily="34" charset="-79"/>
                <a:cs typeface="Narkisim" panose="020E0502050101010101" pitchFamily="34" charset="-79"/>
              </a:rPr>
              <a:t>דוגמא – </a:t>
            </a:r>
            <a:r>
              <a:rPr lang="en-US" sz="4400" dirty="0">
                <a:latin typeface="Narkisim" panose="020E0502050101010101" pitchFamily="34" charset="-79"/>
                <a:cs typeface="Narkisim" panose="020E0502050101010101" pitchFamily="34" charset="-79"/>
              </a:rPr>
              <a:t>Enterprise Architect + SysML</a:t>
            </a:r>
            <a:endParaRPr lang="he-IL" sz="4400" dirty="0">
              <a:latin typeface="Narkisim" panose="020E0502050101010101" pitchFamily="34" charset="-79"/>
              <a:cs typeface="Narkisim" panose="020E0502050101010101" pitchFamily="34" charset="-79"/>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969109"/>
            <a:ext cx="4734260" cy="3012141"/>
          </a:xfrm>
          <a:prstGeom prst="rect">
            <a:avLst/>
          </a:prstGeom>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0606" y="2969109"/>
            <a:ext cx="4863194" cy="3012141"/>
          </a:xfrm>
          <a:prstGeom prst="rect">
            <a:avLst/>
          </a:prstGeom>
        </p:spPr>
      </p:pic>
      <p:sp>
        <p:nvSpPr>
          <p:cNvPr id="9" name="Rectangle 8"/>
          <p:cNvSpPr/>
          <p:nvPr/>
        </p:nvSpPr>
        <p:spPr>
          <a:xfrm>
            <a:off x="6490606" y="2384334"/>
            <a:ext cx="4863193" cy="307777"/>
          </a:xfrm>
          <a:prstGeom prst="rect">
            <a:avLst/>
          </a:prstGeom>
        </p:spPr>
        <p:txBody>
          <a:bodyPr wrap="square">
            <a:spAutoFit/>
          </a:bodyPr>
          <a:lstStyle/>
          <a:p>
            <a:pPr algn="r" rtl="1"/>
            <a:r>
              <a:rPr lang="he-IL" sz="1400" dirty="0">
                <a:latin typeface="Narkisim" panose="020E0502050101010101" pitchFamily="34" charset="-79"/>
                <a:ea typeface="Calibri" panose="020F0502020204030204" pitchFamily="34" charset="0"/>
                <a:cs typeface="Narkisim" panose="020E0502050101010101" pitchFamily="34" charset="-79"/>
              </a:rPr>
              <a:t>מתוך כלי </a:t>
            </a:r>
            <a:r>
              <a:rPr lang="en-US" sz="1400" dirty="0">
                <a:latin typeface="Narkisim" panose="020E0502050101010101" pitchFamily="34" charset="-79"/>
                <a:cs typeface="Narkisim" panose="020E0502050101010101" pitchFamily="34" charset="-79"/>
              </a:rPr>
              <a:t>Enterprise Architect</a:t>
            </a:r>
            <a:r>
              <a:rPr lang="he-IL" sz="1400" dirty="0">
                <a:latin typeface="Narkisim" panose="020E0502050101010101" pitchFamily="34" charset="-79"/>
                <a:cs typeface="Narkisim" panose="020E0502050101010101" pitchFamily="34" charset="-79"/>
              </a:rPr>
              <a:t> </a:t>
            </a:r>
            <a:r>
              <a:rPr lang="he-IL" sz="1400" dirty="0">
                <a:latin typeface="Narkisim" panose="020E0502050101010101" pitchFamily="34" charset="-79"/>
                <a:ea typeface="Calibri" panose="020F0502020204030204" pitchFamily="34" charset="0"/>
                <a:cs typeface="Narkisim" panose="020E0502050101010101" pitchFamily="34" charset="-79"/>
              </a:rPr>
              <a:t>– </a:t>
            </a:r>
            <a:r>
              <a:rPr lang="he-IL" sz="1400" dirty="0">
                <a:latin typeface="Narkisim" panose="020E0502050101010101" pitchFamily="34" charset="-79"/>
                <a:cs typeface="Narkisim" panose="020E0502050101010101" pitchFamily="34" charset="-79"/>
              </a:rPr>
              <a:t>"ניטור 360 מעלות"</a:t>
            </a:r>
            <a:endParaRPr lang="he-IL" sz="1600" dirty="0">
              <a:latin typeface="Narkisim" panose="020E0502050101010101" pitchFamily="34" charset="-79"/>
              <a:cs typeface="Narkisim" panose="020E0502050101010101" pitchFamily="34" charset="-79"/>
            </a:endParaRPr>
          </a:p>
        </p:txBody>
      </p:sp>
      <p:sp>
        <p:nvSpPr>
          <p:cNvPr id="10" name="Rectangle 9"/>
          <p:cNvSpPr/>
          <p:nvPr/>
        </p:nvSpPr>
        <p:spPr>
          <a:xfrm>
            <a:off x="838199" y="2353557"/>
            <a:ext cx="4734261" cy="523220"/>
          </a:xfrm>
          <a:prstGeom prst="rect">
            <a:avLst/>
          </a:prstGeom>
        </p:spPr>
        <p:txBody>
          <a:bodyPr wrap="square">
            <a:spAutoFit/>
          </a:bodyPr>
          <a:lstStyle/>
          <a:p>
            <a:pPr algn="r" rtl="1"/>
            <a:r>
              <a:rPr lang="he-IL" sz="1400" dirty="0">
                <a:latin typeface="Narkisim" panose="020E0502050101010101" pitchFamily="34" charset="-79"/>
                <a:ea typeface="Calibri" panose="020F0502020204030204" pitchFamily="34" charset="0"/>
                <a:cs typeface="Narkisim" panose="020E0502050101010101" pitchFamily="34" charset="-79"/>
              </a:rPr>
              <a:t>מתוך כלי </a:t>
            </a:r>
            <a:r>
              <a:rPr lang="en-US" sz="1400" dirty="0">
                <a:latin typeface="Narkisim" panose="020E0502050101010101" pitchFamily="34" charset="-79"/>
                <a:cs typeface="Narkisim" panose="020E0502050101010101" pitchFamily="34" charset="-79"/>
              </a:rPr>
              <a:t>Enterprise Architect</a:t>
            </a:r>
            <a:r>
              <a:rPr lang="he-IL" sz="1400" dirty="0">
                <a:latin typeface="Narkisim" panose="020E0502050101010101" pitchFamily="34" charset="-79"/>
                <a:cs typeface="Narkisim" panose="020E0502050101010101" pitchFamily="34" charset="-79"/>
              </a:rPr>
              <a:t> </a:t>
            </a:r>
            <a:r>
              <a:rPr lang="he-IL" sz="1400" dirty="0">
                <a:latin typeface="Narkisim" panose="020E0502050101010101" pitchFamily="34" charset="-79"/>
                <a:ea typeface="Calibri" panose="020F0502020204030204" pitchFamily="34" charset="0"/>
                <a:cs typeface="Narkisim" panose="020E0502050101010101" pitchFamily="34" charset="-79"/>
              </a:rPr>
              <a:t>– </a:t>
            </a:r>
            <a:r>
              <a:rPr lang="he-IL" sz="1400" dirty="0">
                <a:latin typeface="Narkisim" panose="020E0502050101010101" pitchFamily="34" charset="-79"/>
                <a:cs typeface="Narkisim" panose="020E0502050101010101" pitchFamily="34" charset="-79"/>
              </a:rPr>
              <a:t>"ניהול מערך קרונות חכם" </a:t>
            </a:r>
            <a:endParaRPr lang="he-IL" sz="1400" dirty="0">
              <a:latin typeface="Narkisim" panose="020E0502050101010101" pitchFamily="34" charset="-79"/>
              <a:ea typeface="Calibri" panose="020F0502020204030204" pitchFamily="34" charset="0"/>
              <a:cs typeface="Narkisim" panose="020E0502050101010101" pitchFamily="34" charset="-79"/>
            </a:endParaRPr>
          </a:p>
          <a:p>
            <a:pPr algn="r" rtl="1"/>
            <a:r>
              <a:rPr lang="en-US" sz="1400" dirty="0">
                <a:latin typeface="Narkisim" panose="020E0502050101010101" pitchFamily="34" charset="-79"/>
                <a:ea typeface="Calibri" panose="020F0502020204030204" pitchFamily="34" charset="0"/>
                <a:cs typeface="Narkisim" panose="020E0502050101010101" pitchFamily="34" charset="-79"/>
              </a:rPr>
              <a:t>IBD</a:t>
            </a:r>
            <a:r>
              <a:rPr lang="he-IL" sz="1400" dirty="0">
                <a:latin typeface="Narkisim" panose="020E0502050101010101" pitchFamily="34" charset="-79"/>
                <a:ea typeface="Calibri" panose="020F0502020204030204" pitchFamily="34" charset="0"/>
                <a:cs typeface="Narkisim" panose="020E0502050101010101" pitchFamily="34" charset="-79"/>
              </a:rPr>
              <a:t> כללי של כלל המערכת</a:t>
            </a:r>
            <a:endParaRPr lang="he-IL" sz="1400" dirty="0">
              <a:latin typeface="Narkisim" panose="020E0502050101010101" pitchFamily="34" charset="-79"/>
              <a:cs typeface="Narkisim" panose="020E0502050101010101" pitchFamily="34" charset="-79"/>
            </a:endParaRPr>
          </a:p>
        </p:txBody>
      </p:sp>
      <p:sp>
        <p:nvSpPr>
          <p:cNvPr id="5" name="Slide Number Placeholder 4"/>
          <p:cNvSpPr>
            <a:spLocks noGrp="1"/>
          </p:cNvSpPr>
          <p:nvPr>
            <p:ph type="sldNum" sz="quarter" idx="12"/>
          </p:nvPr>
        </p:nvSpPr>
        <p:spPr/>
        <p:txBody>
          <a:bodyPr/>
          <a:lstStyle/>
          <a:p>
            <a:fld id="{75525C7B-EB65-47E5-A1DC-1FED662109C2}" type="slidenum">
              <a:rPr lang="he-IL" smtClean="0"/>
              <a:t>27</a:t>
            </a:fld>
            <a:endParaRPr lang="he-IL"/>
          </a:p>
        </p:txBody>
      </p:sp>
      <p:sp>
        <p:nvSpPr>
          <p:cNvPr id="6" name="Rectangle 5"/>
          <p:cNvSpPr/>
          <p:nvPr/>
        </p:nvSpPr>
        <p:spPr>
          <a:xfrm>
            <a:off x="6490606" y="2969109"/>
            <a:ext cx="4863193" cy="3012141"/>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838199" y="2969109"/>
            <a:ext cx="4734261" cy="301214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p:cNvSpPr/>
          <p:nvPr/>
        </p:nvSpPr>
        <p:spPr>
          <a:xfrm>
            <a:off x="6490605" y="3476625"/>
            <a:ext cx="304801" cy="2162176"/>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10605405" y="3886200"/>
            <a:ext cx="304801" cy="16764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p:cNvSpPr/>
          <p:nvPr/>
        </p:nvSpPr>
        <p:spPr>
          <a:xfrm>
            <a:off x="966105" y="3200399"/>
            <a:ext cx="2453370" cy="2438401"/>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p:cNvSpPr/>
          <p:nvPr/>
        </p:nvSpPr>
        <p:spPr>
          <a:xfrm>
            <a:off x="1453893" y="3411467"/>
            <a:ext cx="198668" cy="804863"/>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p:cNvSpPr/>
          <p:nvPr/>
        </p:nvSpPr>
        <p:spPr>
          <a:xfrm>
            <a:off x="1578279" y="4433887"/>
            <a:ext cx="238273" cy="928687"/>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p:cNvSpPr/>
          <p:nvPr/>
        </p:nvSpPr>
        <p:spPr>
          <a:xfrm>
            <a:off x="2680605" y="3476625"/>
            <a:ext cx="164647" cy="65722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p:cNvSpPr/>
          <p:nvPr/>
        </p:nvSpPr>
        <p:spPr>
          <a:xfrm>
            <a:off x="2769053" y="4557712"/>
            <a:ext cx="164647" cy="65722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p:cNvSpPr/>
          <p:nvPr/>
        </p:nvSpPr>
        <p:spPr>
          <a:xfrm>
            <a:off x="6490604" y="2996689"/>
            <a:ext cx="4863193" cy="3012141"/>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p:cNvSpPr/>
          <p:nvPr/>
        </p:nvSpPr>
        <p:spPr>
          <a:xfrm>
            <a:off x="6490605" y="3449045"/>
            <a:ext cx="304801" cy="2162176"/>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p:cNvSpPr/>
          <p:nvPr/>
        </p:nvSpPr>
        <p:spPr>
          <a:xfrm>
            <a:off x="10605405" y="3886200"/>
            <a:ext cx="304801" cy="16764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Footer Placeholder 6">
            <a:extLst>
              <a:ext uri="{FF2B5EF4-FFF2-40B4-BE49-F238E27FC236}">
                <a16:creationId xmlns:a16="http://schemas.microsoft.com/office/drawing/2014/main" id="{5DDF5535-BDD4-4EEC-B8F1-774F40EA6F84}"/>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2063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1" grpId="0" animBg="1"/>
      <p:bldP spid="11" grpId="1" animBg="1"/>
      <p:bldP spid="12" grpId="0" animBg="1"/>
      <p:bldP spid="12" grpId="1" animBg="1"/>
      <p:bldP spid="13" grpId="0" animBg="1"/>
      <p:bldP spid="13" grpId="1" animBg="1"/>
      <p:bldP spid="14" grpId="0" animBg="1"/>
      <p:bldP spid="15" grpId="0" animBg="1"/>
      <p:bldP spid="16" grpId="0" animBg="1"/>
      <p:bldP spid="17" grpId="0" animBg="1"/>
      <p:bldP spid="18" grpId="0" animBg="1"/>
      <p:bldP spid="20"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339" y="365125"/>
            <a:ext cx="9832487" cy="1325563"/>
          </a:xfrm>
        </p:spPr>
        <p:txBody>
          <a:bodyPr>
            <a:normAutofit/>
          </a:bodyPr>
          <a:lstStyle/>
          <a:p>
            <a:pPr algn="ctr" rtl="0"/>
            <a:r>
              <a:rPr lang="en-US" sz="4000" dirty="0">
                <a:latin typeface="Narkisim" panose="020E0502050101010101" pitchFamily="34" charset="-79"/>
                <a:cs typeface="Narkisim" panose="020E0502050101010101" pitchFamily="34" charset="-79"/>
              </a:rPr>
              <a:t>Advantages and disadvantage -</a:t>
            </a:r>
            <a:br>
              <a:rPr lang="en-US" sz="4000" dirty="0">
                <a:latin typeface="Narkisim" panose="020E0502050101010101" pitchFamily="34" charset="-79"/>
                <a:cs typeface="Narkisim" panose="020E0502050101010101" pitchFamily="34" charset="-79"/>
              </a:rPr>
            </a:br>
            <a:r>
              <a:rPr lang="en-US" sz="4000" dirty="0">
                <a:latin typeface="Narkisim" panose="020E0502050101010101" pitchFamily="34" charset="-79"/>
                <a:cs typeface="Narkisim" panose="020E0502050101010101" pitchFamily="34" charset="-79"/>
              </a:rPr>
              <a:t>Enterprise Architect + SysML</a:t>
            </a:r>
            <a:endParaRPr lang="he-IL" sz="2800" dirty="0">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828339" y="1698044"/>
            <a:ext cx="6317015" cy="5026635"/>
          </a:xfrm>
        </p:spPr>
        <p:txBody>
          <a:bodyPr>
            <a:noAutofit/>
          </a:bodyPr>
          <a:lstStyle/>
          <a:p>
            <a:pPr algn="l" rtl="0"/>
            <a:r>
              <a:rPr lang="en-US" sz="1800" dirty="0">
                <a:latin typeface="Narkisim" panose="020E0502050101010101" pitchFamily="34" charset="-79"/>
                <a:cs typeface="Narkisim" panose="020E0502050101010101" pitchFamily="34" charset="-79"/>
              </a:rPr>
              <a:t>Advantages</a:t>
            </a:r>
            <a:endParaRPr lang="he-IL" sz="1800" dirty="0">
              <a:latin typeface="Narkisim" panose="020E0502050101010101" pitchFamily="34" charset="-79"/>
              <a:cs typeface="Narkisim" panose="020E0502050101010101" pitchFamily="34" charset="-79"/>
            </a:endParaRPr>
          </a:p>
          <a:p>
            <a:pPr marL="914400" lvl="1" indent="-457200" algn="l" rtl="0">
              <a:lnSpc>
                <a:spcPct val="80000"/>
              </a:lnSpc>
              <a:buFont typeface="+mj-lt"/>
              <a:buAutoNum type="arabicPeriod"/>
            </a:pPr>
            <a:r>
              <a:rPr lang="en-US" sz="1600" dirty="0">
                <a:latin typeface="Narkisim" panose="020E0502050101010101" pitchFamily="34" charset="-79"/>
                <a:cs typeface="Narkisim" panose="020E0502050101010101" pitchFamily="34" charset="-79"/>
              </a:rPr>
              <a:t>Clear visual display</a:t>
            </a:r>
          </a:p>
          <a:p>
            <a:pPr marL="914400" lvl="1" indent="-457200" algn="l" rtl="0">
              <a:buFont typeface="+mj-lt"/>
              <a:buAutoNum type="arabicPeriod"/>
            </a:pPr>
            <a:r>
              <a:rPr lang="en-US" sz="1600" dirty="0">
                <a:latin typeface="Narkisim" panose="020E0502050101010101" pitchFamily="34" charset="-79"/>
                <a:cs typeface="Narkisim" panose="020E0502050101010101" pitchFamily="34" charset="-79"/>
              </a:rPr>
              <a:t>Move easily between the different levels</a:t>
            </a:r>
          </a:p>
          <a:p>
            <a:pPr marL="914400" lvl="1" indent="-457200" algn="l" rtl="0">
              <a:buFont typeface="+mj-lt"/>
              <a:buAutoNum type="arabicPeriod"/>
            </a:pPr>
            <a:r>
              <a:rPr lang="en-US" sz="1600" dirty="0">
                <a:latin typeface="Narkisim" panose="020E0502050101010101" pitchFamily="34" charset="-79"/>
                <a:cs typeface="Narkisim" panose="020E0502050101010101" pitchFamily="34" charset="-79"/>
              </a:rPr>
              <a:t>Work in an orderly hierarchical manner (according to the SysML language)</a:t>
            </a:r>
            <a:endParaRPr lang="he-IL" sz="1600" dirty="0">
              <a:latin typeface="Narkisim" panose="020E0502050101010101" pitchFamily="34" charset="-79"/>
              <a:cs typeface="Narkisim" panose="020E0502050101010101" pitchFamily="34" charset="-79"/>
            </a:endParaRPr>
          </a:p>
          <a:p>
            <a:pPr marL="914400" lvl="1" indent="-457200" algn="l" rtl="0">
              <a:buFont typeface="+mj-lt"/>
              <a:buAutoNum type="arabicPeriod"/>
            </a:pPr>
            <a:r>
              <a:rPr lang="en-US" sz="1600" dirty="0">
                <a:latin typeface="Narkisim" panose="020E0502050101010101" pitchFamily="34" charset="-79"/>
                <a:cs typeface="Narkisim" panose="020E0502050101010101" pitchFamily="34" charset="-79"/>
              </a:rPr>
              <a:t>Add and remove components easily and quickly</a:t>
            </a:r>
            <a:endParaRPr lang="he-IL" sz="1600" dirty="0">
              <a:latin typeface="Narkisim" panose="020E0502050101010101" pitchFamily="34" charset="-79"/>
              <a:cs typeface="Narkisim" panose="020E0502050101010101" pitchFamily="34" charset="-79"/>
            </a:endParaRPr>
          </a:p>
          <a:p>
            <a:pPr marL="914400" lvl="1" indent="-457200" algn="l" rtl="0">
              <a:buFont typeface="+mj-lt"/>
              <a:buAutoNum type="arabicPeriod"/>
            </a:pPr>
            <a:r>
              <a:rPr lang="en-US" sz="1600" dirty="0">
                <a:latin typeface="Narkisim" panose="020E0502050101010101" pitchFamily="34" charset="-79"/>
                <a:cs typeface="Narkisim" panose="020E0502050101010101" pitchFamily="34" charset="-79"/>
              </a:rPr>
              <a:t>A simple link between the various elements</a:t>
            </a:r>
            <a:endParaRPr lang="he-IL" sz="1600" dirty="0">
              <a:latin typeface="Narkisim" panose="020E0502050101010101" pitchFamily="34" charset="-79"/>
              <a:cs typeface="Narkisim" panose="020E0502050101010101" pitchFamily="34" charset="-79"/>
            </a:endParaRPr>
          </a:p>
          <a:p>
            <a:pPr marL="914400" lvl="1" indent="-457200" algn="l" rtl="0">
              <a:buFont typeface="+mj-lt"/>
              <a:buAutoNum type="arabicPeriod"/>
            </a:pPr>
            <a:r>
              <a:rPr lang="en-US" sz="1600" dirty="0">
                <a:latin typeface="Narkisim" panose="020E0502050101010101" pitchFamily="34" charset="-79"/>
                <a:cs typeface="Narkisim" panose="020E0502050101010101" pitchFamily="34" charset="-79"/>
              </a:rPr>
              <a:t>A recurring element is required in construction only once</a:t>
            </a:r>
          </a:p>
          <a:p>
            <a:pPr marL="228600" lvl="1" algn="l" rtl="0">
              <a:spcBef>
                <a:spcPts val="1000"/>
              </a:spcBef>
            </a:pPr>
            <a:endParaRPr lang="en-US" sz="1800" dirty="0">
              <a:latin typeface="Narkisim" panose="020E0502050101010101" pitchFamily="34" charset="-79"/>
              <a:cs typeface="Narkisim" panose="020E0502050101010101" pitchFamily="34" charset="-79"/>
            </a:endParaRPr>
          </a:p>
          <a:p>
            <a:pPr marL="228600" lvl="1" algn="l" rtl="0">
              <a:spcBef>
                <a:spcPts val="1000"/>
              </a:spcBef>
            </a:pPr>
            <a:r>
              <a:rPr lang="en-US" sz="1800" dirty="0">
                <a:latin typeface="Narkisim" panose="020E0502050101010101" pitchFamily="34" charset="-79"/>
                <a:cs typeface="Narkisim" panose="020E0502050101010101" pitchFamily="34" charset="-79"/>
              </a:rPr>
              <a:t>Disadvantage</a:t>
            </a:r>
            <a:endParaRPr lang="he-IL" sz="1800" dirty="0">
              <a:latin typeface="Narkisim" panose="020E0502050101010101" pitchFamily="34" charset="-79"/>
              <a:cs typeface="Narkisim" panose="020E0502050101010101" pitchFamily="34" charset="-79"/>
            </a:endParaRPr>
          </a:p>
          <a:p>
            <a:pPr marL="914400" lvl="1" indent="-457200" algn="l" rtl="0">
              <a:buFont typeface="+mj-lt"/>
              <a:buAutoNum type="arabicPeriod"/>
            </a:pPr>
            <a:r>
              <a:rPr lang="en-US" sz="1600" dirty="0">
                <a:latin typeface="Narkisim" panose="020E0502050101010101" pitchFamily="34" charset="-79"/>
                <a:cs typeface="Narkisim" panose="020E0502050101010101" pitchFamily="34" charset="-79"/>
              </a:rPr>
              <a:t>A major change after modeling the overall architecture can be complex</a:t>
            </a:r>
            <a:endParaRPr lang="he-IL" sz="1600" dirty="0">
              <a:latin typeface="Narkisim" panose="020E0502050101010101" pitchFamily="34" charset="-79"/>
              <a:cs typeface="Narkisim" panose="020E0502050101010101" pitchFamily="34" charset="-79"/>
            </a:endParaRPr>
          </a:p>
          <a:p>
            <a:pPr marL="914400" lvl="1" indent="-457200" algn="l" rtl="0">
              <a:buFont typeface="+mj-lt"/>
              <a:buAutoNum type="arabicPeriod"/>
            </a:pPr>
            <a:r>
              <a:rPr lang="en-US" sz="1600" dirty="0">
                <a:latin typeface="Narkisim" panose="020E0502050101010101" pitchFamily="34" charset="-79"/>
                <a:cs typeface="Narkisim" panose="020E0502050101010101" pitchFamily="34" charset="-79"/>
              </a:rPr>
              <a:t>A change in IBD of an individual block does not affect the overall IBD</a:t>
            </a:r>
            <a:endParaRPr lang="he-IL" sz="1600" dirty="0">
              <a:latin typeface="Narkisim" panose="020E0502050101010101" pitchFamily="34" charset="-79"/>
              <a:cs typeface="Narkisim" panose="020E0502050101010101" pitchFamily="34" charset="-79"/>
            </a:endParaRPr>
          </a:p>
          <a:p>
            <a:pPr marL="914400" lvl="1" indent="-457200" algn="l" rtl="0">
              <a:buFont typeface="+mj-lt"/>
              <a:buAutoNum type="arabicPeriod"/>
            </a:pPr>
            <a:r>
              <a:rPr lang="en-US" sz="1600" dirty="0">
                <a:latin typeface="Narkisim" panose="020E0502050101010101" pitchFamily="34" charset="-79"/>
                <a:cs typeface="Narkisim" panose="020E0502050101010101" pitchFamily="34" charset="-79"/>
              </a:rPr>
              <a:t>Inability to perform modeling on a physical level</a:t>
            </a:r>
            <a:endParaRPr lang="he-IL" sz="1600" dirty="0">
              <a:latin typeface="Narkisim" panose="020E0502050101010101" pitchFamily="34" charset="-79"/>
              <a:cs typeface="Narkisim" panose="020E0502050101010101" pitchFamily="34" charset="-79"/>
            </a:endParaRPr>
          </a:p>
          <a:p>
            <a:pPr marL="0" indent="0">
              <a:buNone/>
            </a:pPr>
            <a:endParaRPr lang="he-IL" sz="1600" dirty="0">
              <a:latin typeface="Narkisim" panose="020E0502050101010101" pitchFamily="34" charset="-79"/>
              <a:cs typeface="Narkisim" panose="020E0502050101010101" pitchFamily="34" charset="-79"/>
            </a:endParaRPr>
          </a:p>
        </p:txBody>
      </p:sp>
      <p:sp>
        <p:nvSpPr>
          <p:cNvPr id="8" name="Rectangle 7"/>
          <p:cNvSpPr/>
          <p:nvPr/>
        </p:nvSpPr>
        <p:spPr>
          <a:xfrm>
            <a:off x="1135990" y="2534937"/>
            <a:ext cx="5805219" cy="49646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1219036" y="3655020"/>
            <a:ext cx="5805219" cy="34316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1219035" y="5611996"/>
            <a:ext cx="5805219" cy="3431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1219035" y="5159323"/>
            <a:ext cx="5805219" cy="4938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Slide Number Placeholder 12"/>
          <p:cNvSpPr>
            <a:spLocks noGrp="1"/>
          </p:cNvSpPr>
          <p:nvPr>
            <p:ph type="sldNum" sz="quarter" idx="12"/>
          </p:nvPr>
        </p:nvSpPr>
        <p:spPr/>
        <p:txBody>
          <a:bodyPr/>
          <a:lstStyle/>
          <a:p>
            <a:fld id="{75525C7B-EB65-47E5-A1DC-1FED662109C2}" type="slidenum">
              <a:rPr lang="he-IL" smtClean="0"/>
              <a:t>28</a:t>
            </a:fld>
            <a:endParaRPr lang="he-IL" dirty="0"/>
          </a:p>
        </p:txBody>
      </p:sp>
      <p:graphicFrame>
        <p:nvGraphicFramePr>
          <p:cNvPr id="14" name="Chart 13"/>
          <p:cNvGraphicFramePr>
            <a:graphicFrameLocks/>
          </p:cNvGraphicFramePr>
          <p:nvPr>
            <p:extLst>
              <p:ext uri="{D42A27DB-BD31-4B8C-83A1-F6EECF244321}">
                <p14:modId xmlns:p14="http://schemas.microsoft.com/office/powerpoint/2010/main" val="2132384341"/>
              </p:ext>
            </p:extLst>
          </p:nvPr>
        </p:nvGraphicFramePr>
        <p:xfrm>
          <a:off x="7269318" y="1698044"/>
          <a:ext cx="4084482" cy="4658306"/>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A963C73D-52F7-4D7F-BB45-D8D90893DAF3}"/>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16048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he-IL" sz="4400" dirty="0">
                <a:latin typeface="Narkisim" panose="020E0502050101010101" pitchFamily="34" charset="-79"/>
                <a:cs typeface="Narkisim" panose="020E0502050101010101" pitchFamily="34" charset="-79"/>
              </a:rPr>
              <a:t>דוגמא – </a:t>
            </a:r>
            <a:r>
              <a:rPr lang="en-US" sz="4400" dirty="0">
                <a:latin typeface="Narkisim" panose="020E0502050101010101" pitchFamily="34" charset="-79"/>
                <a:cs typeface="Narkisim" panose="020E0502050101010101" pitchFamily="34" charset="-79"/>
              </a:rPr>
              <a:t>Enterprise Architect + SysML</a:t>
            </a:r>
            <a:endParaRPr lang="he-IL" sz="4400" dirty="0">
              <a:latin typeface="Narkisim" panose="020E0502050101010101" pitchFamily="34" charset="-79"/>
              <a:cs typeface="Narkisim" panose="020E0502050101010101" pitchFamily="34" charset="-79"/>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969109"/>
            <a:ext cx="4734260" cy="301214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0606" y="2969109"/>
            <a:ext cx="4863194" cy="3012141"/>
          </a:xfrm>
          <a:prstGeom prst="rect">
            <a:avLst/>
          </a:prstGeom>
        </p:spPr>
      </p:pic>
      <p:sp>
        <p:nvSpPr>
          <p:cNvPr id="9" name="Rectangle 8"/>
          <p:cNvSpPr/>
          <p:nvPr/>
        </p:nvSpPr>
        <p:spPr>
          <a:xfrm>
            <a:off x="6490606" y="2384334"/>
            <a:ext cx="4863193" cy="553998"/>
          </a:xfrm>
          <a:prstGeom prst="rect">
            <a:avLst/>
          </a:prstGeom>
        </p:spPr>
        <p:txBody>
          <a:bodyPr wrap="square">
            <a:spAutoFit/>
          </a:bodyPr>
          <a:lstStyle/>
          <a:p>
            <a:pPr algn="r" rtl="1"/>
            <a:r>
              <a:rPr lang="he-IL" sz="1400" dirty="0">
                <a:latin typeface="Narkisim" panose="020E0502050101010101" pitchFamily="34" charset="-79"/>
                <a:ea typeface="Calibri" panose="020F0502020204030204" pitchFamily="34" charset="0"/>
                <a:cs typeface="Narkisim" panose="020E0502050101010101" pitchFamily="34" charset="-79"/>
              </a:rPr>
              <a:t>מתוך כלי השרטוט </a:t>
            </a:r>
            <a:r>
              <a:rPr lang="en-US" sz="1400" dirty="0">
                <a:latin typeface="Narkisim" panose="020E0502050101010101" pitchFamily="34" charset="-79"/>
                <a:cs typeface="Narkisim" panose="020E0502050101010101" pitchFamily="34" charset="-79"/>
              </a:rPr>
              <a:t>Enterprise Architect</a:t>
            </a:r>
            <a:r>
              <a:rPr lang="he-IL" sz="1400" dirty="0">
                <a:latin typeface="Narkisim" panose="020E0502050101010101" pitchFamily="34" charset="-79"/>
                <a:cs typeface="Narkisim" panose="020E0502050101010101" pitchFamily="34" charset="-79"/>
              </a:rPr>
              <a:t> </a:t>
            </a:r>
            <a:r>
              <a:rPr lang="he-IL" sz="1400" dirty="0">
                <a:latin typeface="Narkisim" panose="020E0502050101010101" pitchFamily="34" charset="-79"/>
                <a:ea typeface="Calibri" panose="020F0502020204030204" pitchFamily="34" charset="0"/>
                <a:cs typeface="Narkisim" panose="020E0502050101010101" pitchFamily="34" charset="-79"/>
              </a:rPr>
              <a:t>– </a:t>
            </a:r>
            <a:r>
              <a:rPr lang="he-IL" sz="1400" dirty="0">
                <a:latin typeface="Narkisim" panose="020E0502050101010101" pitchFamily="34" charset="-79"/>
                <a:cs typeface="Narkisim" panose="020E0502050101010101" pitchFamily="34" charset="-79"/>
              </a:rPr>
              <a:t>"ניהול מערך קרונות חכם" </a:t>
            </a:r>
            <a:endParaRPr lang="he-IL" sz="1400" dirty="0">
              <a:latin typeface="Narkisim" panose="020E0502050101010101" pitchFamily="34" charset="-79"/>
              <a:ea typeface="Calibri" panose="020F0502020204030204" pitchFamily="34" charset="0"/>
              <a:cs typeface="Narkisim" panose="020E0502050101010101" pitchFamily="34" charset="-79"/>
            </a:endParaRPr>
          </a:p>
          <a:p>
            <a:pPr algn="r" rtl="1"/>
            <a:r>
              <a:rPr lang="en-US" sz="1600" dirty="0">
                <a:latin typeface="Narkisim" panose="020E0502050101010101" pitchFamily="34" charset="-79"/>
                <a:ea typeface="Calibri" panose="020F0502020204030204" pitchFamily="34" charset="0"/>
                <a:cs typeface="Narkisim" panose="020E0502050101010101" pitchFamily="34" charset="-79"/>
              </a:rPr>
              <a:t>IBD</a:t>
            </a:r>
            <a:r>
              <a:rPr lang="he-IL" sz="1600" dirty="0">
                <a:latin typeface="Narkisim" panose="020E0502050101010101" pitchFamily="34" charset="-79"/>
                <a:ea typeface="Calibri" panose="020F0502020204030204" pitchFamily="34" charset="0"/>
                <a:cs typeface="Narkisim" panose="020E0502050101010101" pitchFamily="34" charset="-79"/>
              </a:rPr>
              <a:t> פרטני</a:t>
            </a:r>
            <a:endParaRPr lang="he-IL" sz="1600" dirty="0">
              <a:latin typeface="Narkisim" panose="020E0502050101010101" pitchFamily="34" charset="-79"/>
              <a:cs typeface="Narkisim" panose="020E0502050101010101" pitchFamily="34" charset="-79"/>
            </a:endParaRPr>
          </a:p>
        </p:txBody>
      </p:sp>
      <p:sp>
        <p:nvSpPr>
          <p:cNvPr id="10" name="Rectangle 9"/>
          <p:cNvSpPr/>
          <p:nvPr/>
        </p:nvSpPr>
        <p:spPr>
          <a:xfrm>
            <a:off x="838199" y="2353557"/>
            <a:ext cx="4734261" cy="523220"/>
          </a:xfrm>
          <a:prstGeom prst="rect">
            <a:avLst/>
          </a:prstGeom>
        </p:spPr>
        <p:txBody>
          <a:bodyPr wrap="square">
            <a:spAutoFit/>
          </a:bodyPr>
          <a:lstStyle/>
          <a:p>
            <a:pPr algn="r" rtl="1"/>
            <a:r>
              <a:rPr lang="he-IL" sz="1400" dirty="0">
                <a:latin typeface="Narkisim" panose="020E0502050101010101" pitchFamily="34" charset="-79"/>
                <a:ea typeface="Calibri" panose="020F0502020204030204" pitchFamily="34" charset="0"/>
                <a:cs typeface="Narkisim" panose="020E0502050101010101" pitchFamily="34" charset="-79"/>
              </a:rPr>
              <a:t>מתוך כלי השרטוט </a:t>
            </a:r>
            <a:r>
              <a:rPr lang="en-US" sz="1400" dirty="0">
                <a:latin typeface="Narkisim" panose="020E0502050101010101" pitchFamily="34" charset="-79"/>
                <a:cs typeface="Narkisim" panose="020E0502050101010101" pitchFamily="34" charset="-79"/>
              </a:rPr>
              <a:t>Enterprise Architect</a:t>
            </a:r>
            <a:r>
              <a:rPr lang="he-IL" sz="1400" dirty="0">
                <a:latin typeface="Narkisim" panose="020E0502050101010101" pitchFamily="34" charset="-79"/>
                <a:cs typeface="Narkisim" panose="020E0502050101010101" pitchFamily="34" charset="-79"/>
              </a:rPr>
              <a:t> </a:t>
            </a:r>
            <a:r>
              <a:rPr lang="he-IL" sz="1400" dirty="0">
                <a:latin typeface="Narkisim" panose="020E0502050101010101" pitchFamily="34" charset="-79"/>
                <a:ea typeface="Calibri" panose="020F0502020204030204" pitchFamily="34" charset="0"/>
                <a:cs typeface="Narkisim" panose="020E0502050101010101" pitchFamily="34" charset="-79"/>
              </a:rPr>
              <a:t>– </a:t>
            </a:r>
            <a:r>
              <a:rPr lang="he-IL" sz="1400" dirty="0">
                <a:latin typeface="Narkisim" panose="020E0502050101010101" pitchFamily="34" charset="-79"/>
                <a:cs typeface="Narkisim" panose="020E0502050101010101" pitchFamily="34" charset="-79"/>
              </a:rPr>
              <a:t>"ניהול מערך קרונות חכם" </a:t>
            </a:r>
            <a:endParaRPr lang="he-IL" sz="1400" dirty="0">
              <a:latin typeface="Narkisim" panose="020E0502050101010101" pitchFamily="34" charset="-79"/>
              <a:ea typeface="Calibri" panose="020F0502020204030204" pitchFamily="34" charset="0"/>
              <a:cs typeface="Narkisim" panose="020E0502050101010101" pitchFamily="34" charset="-79"/>
            </a:endParaRPr>
          </a:p>
          <a:p>
            <a:pPr algn="r" rtl="1"/>
            <a:r>
              <a:rPr lang="en-US" sz="1400" dirty="0">
                <a:latin typeface="Narkisim" panose="020E0502050101010101" pitchFamily="34" charset="-79"/>
                <a:ea typeface="Calibri" panose="020F0502020204030204" pitchFamily="34" charset="0"/>
                <a:cs typeface="Narkisim" panose="020E0502050101010101" pitchFamily="34" charset="-79"/>
              </a:rPr>
              <a:t>IBD</a:t>
            </a:r>
            <a:r>
              <a:rPr lang="he-IL" sz="1400" dirty="0">
                <a:latin typeface="Narkisim" panose="020E0502050101010101" pitchFamily="34" charset="-79"/>
                <a:ea typeface="Calibri" panose="020F0502020204030204" pitchFamily="34" charset="0"/>
                <a:cs typeface="Narkisim" panose="020E0502050101010101" pitchFamily="34" charset="-79"/>
              </a:rPr>
              <a:t> כללי</a:t>
            </a:r>
            <a:endParaRPr lang="he-IL" sz="1400" dirty="0">
              <a:latin typeface="Narkisim" panose="020E0502050101010101" pitchFamily="34" charset="-79"/>
              <a:cs typeface="Narkisim" panose="020E0502050101010101" pitchFamily="34" charset="-79"/>
            </a:endParaRPr>
          </a:p>
        </p:txBody>
      </p:sp>
      <p:sp>
        <p:nvSpPr>
          <p:cNvPr id="7" name="Slide Number Placeholder 6"/>
          <p:cNvSpPr>
            <a:spLocks noGrp="1"/>
          </p:cNvSpPr>
          <p:nvPr>
            <p:ph type="sldNum" sz="quarter" idx="12"/>
          </p:nvPr>
        </p:nvSpPr>
        <p:spPr/>
        <p:txBody>
          <a:bodyPr/>
          <a:lstStyle/>
          <a:p>
            <a:fld id="{75525C7B-EB65-47E5-A1DC-1FED662109C2}" type="slidenum">
              <a:rPr lang="he-IL" smtClean="0"/>
              <a:t>29</a:t>
            </a:fld>
            <a:endParaRPr lang="he-IL"/>
          </a:p>
        </p:txBody>
      </p:sp>
      <p:sp>
        <p:nvSpPr>
          <p:cNvPr id="5" name="Footer Placeholder 4">
            <a:extLst>
              <a:ext uri="{FF2B5EF4-FFF2-40B4-BE49-F238E27FC236}">
                <a16:creationId xmlns:a16="http://schemas.microsoft.com/office/drawing/2014/main" id="{F6B327A7-C6C4-4D0E-9C2D-A5819E920114}"/>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4010099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1978" y="1660611"/>
            <a:ext cx="10359614" cy="4062046"/>
          </a:xfrm>
        </p:spPr>
        <p:txBody>
          <a:bodyPr>
            <a:noAutofit/>
          </a:bodyPr>
          <a:lstStyle/>
          <a:p>
            <a:pPr algn="ctr" rtl="0"/>
            <a:r>
              <a:rPr lang="en-US" sz="8800" b="1" dirty="0">
                <a:latin typeface="Narkisim" panose="020E0502050101010101" pitchFamily="34" charset="-79"/>
                <a:cs typeface="Narkisim" panose="020E0502050101010101" pitchFamily="34" charset="-79"/>
              </a:rPr>
              <a:t>Brief History</a:t>
            </a:r>
            <a:br>
              <a:rPr lang="en-US" sz="8800" b="1" dirty="0">
                <a:latin typeface="Narkisim" panose="020E0502050101010101" pitchFamily="34" charset="-79"/>
                <a:cs typeface="Narkisim" panose="020E0502050101010101" pitchFamily="34" charset="-79"/>
              </a:rPr>
            </a:br>
            <a:r>
              <a:rPr lang="en-US" sz="8800" b="1" dirty="0">
                <a:latin typeface="Narkisim" panose="020E0502050101010101" pitchFamily="34" charset="-79"/>
                <a:cs typeface="Narkisim" panose="020E0502050101010101" pitchFamily="34" charset="-79"/>
              </a:rPr>
              <a:t>"Modeling Tools </a:t>
            </a:r>
            <a:br>
              <a:rPr lang="en-US" sz="8800" b="1" dirty="0">
                <a:latin typeface="Narkisim" panose="020E0502050101010101" pitchFamily="34" charset="-79"/>
                <a:cs typeface="Narkisim" panose="020E0502050101010101" pitchFamily="34" charset="-79"/>
              </a:rPr>
            </a:br>
            <a:r>
              <a:rPr lang="en-US" sz="8800" b="1" dirty="0">
                <a:latin typeface="Narkisim" panose="020E0502050101010101" pitchFamily="34" charset="-79"/>
                <a:cs typeface="Narkisim" panose="020E0502050101010101" pitchFamily="34" charset="-79"/>
              </a:rPr>
              <a:t>for CPS Systems"</a:t>
            </a:r>
            <a:endParaRPr lang="he-IL" sz="8800" b="1" dirty="0">
              <a:latin typeface="Narkisim" panose="020E0502050101010101" pitchFamily="34" charset="-79"/>
              <a:cs typeface="Narkisim" panose="020E0502050101010101" pitchFamily="34" charset="-79"/>
            </a:endParaRPr>
          </a:p>
        </p:txBody>
      </p:sp>
      <p:sp>
        <p:nvSpPr>
          <p:cNvPr id="5" name="Slide Number Placeholder 4"/>
          <p:cNvSpPr>
            <a:spLocks noGrp="1"/>
          </p:cNvSpPr>
          <p:nvPr>
            <p:ph type="sldNum" sz="quarter" idx="12"/>
          </p:nvPr>
        </p:nvSpPr>
        <p:spPr/>
        <p:txBody>
          <a:bodyPr/>
          <a:lstStyle/>
          <a:p>
            <a:fld id="{75525C7B-EB65-47E5-A1DC-1FED662109C2}" type="slidenum">
              <a:rPr lang="he-IL" smtClean="0"/>
              <a:t>3</a:t>
            </a:fld>
            <a:endParaRPr lang="he-IL"/>
          </a:p>
        </p:txBody>
      </p:sp>
      <p:sp>
        <p:nvSpPr>
          <p:cNvPr id="3" name="Footer Placeholder 2">
            <a:extLst>
              <a:ext uri="{FF2B5EF4-FFF2-40B4-BE49-F238E27FC236}">
                <a16:creationId xmlns:a16="http://schemas.microsoft.com/office/drawing/2014/main" id="{2E3FD6E3-B59F-459A-AD85-6290D431DC7A}"/>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1551890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rtl="0"/>
            <a:r>
              <a:rPr lang="en-US" dirty="0">
                <a:latin typeface="Narkisim" panose="020E0502050101010101" pitchFamily="34" charset="-79"/>
                <a:cs typeface="Narkisim" panose="020E0502050101010101" pitchFamily="34" charset="-79"/>
              </a:rPr>
              <a:t>Advantages and disadvantages – </a:t>
            </a:r>
            <a:br>
              <a:rPr lang="en-US" dirty="0">
                <a:latin typeface="Narkisim" panose="020E0502050101010101" pitchFamily="34" charset="-79"/>
                <a:cs typeface="Narkisim" panose="020E0502050101010101" pitchFamily="34" charset="-79"/>
              </a:rPr>
            </a:br>
            <a:r>
              <a:rPr lang="en-US" dirty="0">
                <a:latin typeface="Narkisim" panose="020E0502050101010101" pitchFamily="34" charset="-79"/>
                <a:cs typeface="Narkisim" panose="020E0502050101010101" pitchFamily="34" charset="-79"/>
              </a:rPr>
              <a:t>VISIO + </a:t>
            </a:r>
            <a:r>
              <a:rPr lang="en-US" b="1" dirty="0">
                <a:latin typeface="Narkisim" panose="020E0502050101010101" pitchFamily="34" charset="-79"/>
                <a:cs typeface="Narkisim" panose="020E0502050101010101" pitchFamily="34" charset="-79"/>
              </a:rPr>
              <a:t>ECSAM</a:t>
            </a:r>
            <a:endParaRPr lang="he-IL" dirty="0">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548640" y="1424672"/>
            <a:ext cx="6795868" cy="5030787"/>
          </a:xfrm>
        </p:spPr>
        <p:txBody>
          <a:bodyPr>
            <a:noAutofit/>
          </a:bodyPr>
          <a:lstStyle/>
          <a:p>
            <a:pPr algn="l" rtl="0"/>
            <a:r>
              <a:rPr lang="en-US" sz="1600" dirty="0">
                <a:latin typeface="Narkisim" panose="020E0502050101010101" pitchFamily="34" charset="-79"/>
                <a:cs typeface="Narkisim" panose="020E0502050101010101" pitchFamily="34" charset="-79"/>
              </a:rPr>
              <a:t>Advantages</a:t>
            </a:r>
            <a:endParaRPr lang="he-IL" sz="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Diagramming software market leader</a:t>
            </a: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Has a wide variety of diagram shapes</a:t>
            </a:r>
            <a:endParaRPr lang="he-IL" sz="1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Most professionals are familiar with the software and how to use it</a:t>
            </a:r>
            <a:endParaRPr lang="he-IL" sz="1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Add and remove components easily and quickly</a:t>
            </a:r>
            <a:endParaRPr lang="he-IL" sz="1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Simply link between the various components</a:t>
            </a:r>
            <a:endParaRPr lang="he-IL" sz="1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Duplicate large and complex elements</a:t>
            </a:r>
            <a:endParaRPr lang="he-IL" sz="1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Ability to share the project in a simple way without download / buy the software</a:t>
            </a:r>
            <a:endParaRPr lang="he-IL" sz="1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Inconvenient WEB interface for sharing project architecture to a user without Visio</a:t>
            </a:r>
            <a:endParaRPr lang="he-IL" sz="1400" dirty="0">
              <a:latin typeface="Narkisim" panose="020E0502050101010101" pitchFamily="34" charset="-79"/>
              <a:cs typeface="Narkisim" panose="020E0502050101010101" pitchFamily="34" charset="-79"/>
            </a:endParaRPr>
          </a:p>
          <a:p>
            <a:pPr algn="l" rtl="0"/>
            <a:r>
              <a:rPr lang="en-US" sz="1600" dirty="0">
                <a:latin typeface="Narkisim" panose="020E0502050101010101" pitchFamily="34" charset="-79"/>
                <a:cs typeface="Narkisim" panose="020E0502050101010101" pitchFamily="34" charset="-79"/>
              </a:rPr>
              <a:t>Disadvantages</a:t>
            </a:r>
            <a:endParaRPr lang="he-IL" sz="16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Building the model takes a long time to design it to a readable and clear level</a:t>
            </a:r>
            <a:endParaRPr lang="he-IL" sz="1400" dirty="0">
              <a:latin typeface="Narkisim" panose="020E0502050101010101" pitchFamily="34" charset="-79"/>
              <a:cs typeface="Narkisim" panose="020E0502050101010101" pitchFamily="34" charset="-79"/>
            </a:endParaRPr>
          </a:p>
          <a:p>
            <a:pPr lvl="2" algn="l" rtl="0">
              <a:lnSpc>
                <a:spcPct val="100000"/>
              </a:lnSpc>
            </a:pPr>
            <a:r>
              <a:rPr lang="en-US" sz="1200" dirty="0">
                <a:latin typeface="Narkisim" panose="020E0502050101010101" pitchFamily="34" charset="-79"/>
                <a:cs typeface="Narkisim" panose="020E0502050101010101" pitchFamily="34" charset="-79"/>
              </a:rPr>
              <a:t>Can change several times, due to unreadable construction</a:t>
            </a: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Changing architecture can be very complicated</a:t>
            </a:r>
            <a:endParaRPr lang="he-IL" sz="1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No ability to receive data on each link (parameters, protocol, etc.)</a:t>
            </a:r>
            <a:endParaRPr lang="he-IL" sz="1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The data on each link must be written in a static-regular manner</a:t>
            </a:r>
            <a:endParaRPr lang="he-IL" sz="1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There is no ability to link documents to the various diagrams in the system</a:t>
            </a:r>
            <a:endParaRPr lang="he-IL" sz="1400" dirty="0">
              <a:latin typeface="Narkisim" panose="020E0502050101010101" pitchFamily="34" charset="-79"/>
              <a:cs typeface="Narkisim" panose="020E0502050101010101" pitchFamily="34" charset="-79"/>
            </a:endParaRPr>
          </a:p>
          <a:p>
            <a:pPr marL="914400" lvl="1" indent="-457200" algn="l" rtl="0">
              <a:lnSpc>
                <a:spcPct val="100000"/>
              </a:lnSpc>
              <a:buFont typeface="+mj-lt"/>
              <a:buAutoNum type="arabicPeriod"/>
            </a:pPr>
            <a:r>
              <a:rPr lang="en-US" sz="1400" dirty="0">
                <a:latin typeface="Narkisim" panose="020E0502050101010101" pitchFamily="34" charset="-79"/>
                <a:cs typeface="Narkisim" panose="020E0502050101010101" pitchFamily="34" charset="-79"/>
              </a:rPr>
              <a:t>There is no ability to perform simulations and as a result there are no analysis capabilities</a:t>
            </a:r>
          </a:p>
        </p:txBody>
      </p:sp>
      <p:sp>
        <p:nvSpPr>
          <p:cNvPr id="11" name="Rectangle 10"/>
          <p:cNvSpPr/>
          <p:nvPr/>
        </p:nvSpPr>
        <p:spPr>
          <a:xfrm>
            <a:off x="908536" y="3327405"/>
            <a:ext cx="6290286" cy="31403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p:cNvSpPr/>
          <p:nvPr/>
        </p:nvSpPr>
        <p:spPr>
          <a:xfrm>
            <a:off x="908536" y="2266575"/>
            <a:ext cx="6290285" cy="286522"/>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908535" y="4259190"/>
            <a:ext cx="6290286" cy="5845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p:cNvSpPr/>
          <p:nvPr/>
        </p:nvSpPr>
        <p:spPr>
          <a:xfrm>
            <a:off x="988789" y="5882916"/>
            <a:ext cx="6210032" cy="4539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p:cNvSpPr/>
          <p:nvPr/>
        </p:nvSpPr>
        <p:spPr>
          <a:xfrm>
            <a:off x="908535" y="4843723"/>
            <a:ext cx="6290286" cy="2465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Slide Number Placeholder 16"/>
          <p:cNvSpPr>
            <a:spLocks noGrp="1"/>
          </p:cNvSpPr>
          <p:nvPr>
            <p:ph type="sldNum" sz="quarter" idx="12"/>
          </p:nvPr>
        </p:nvSpPr>
        <p:spPr/>
        <p:txBody>
          <a:bodyPr/>
          <a:lstStyle/>
          <a:p>
            <a:fld id="{75525C7B-EB65-47E5-A1DC-1FED662109C2}" type="slidenum">
              <a:rPr lang="he-IL" smtClean="0"/>
              <a:t>30</a:t>
            </a:fld>
            <a:endParaRPr lang="he-IL"/>
          </a:p>
        </p:txBody>
      </p:sp>
      <p:graphicFrame>
        <p:nvGraphicFramePr>
          <p:cNvPr id="18" name="Chart 17"/>
          <p:cNvGraphicFramePr>
            <a:graphicFrameLocks/>
          </p:cNvGraphicFramePr>
          <p:nvPr>
            <p:extLst>
              <p:ext uri="{D42A27DB-BD31-4B8C-83A1-F6EECF244321}">
                <p14:modId xmlns:p14="http://schemas.microsoft.com/office/powerpoint/2010/main" val="2261375747"/>
              </p:ext>
            </p:extLst>
          </p:nvPr>
        </p:nvGraphicFramePr>
        <p:xfrm>
          <a:off x="7274171" y="1690687"/>
          <a:ext cx="4079629" cy="4578519"/>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8FF820F1-6861-44EC-A475-45BFB209B153}"/>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304286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he-IL" dirty="0">
                <a:latin typeface="Narkisim" panose="020E0502050101010101" pitchFamily="34" charset="-79"/>
                <a:cs typeface="Narkisim" panose="020E0502050101010101" pitchFamily="34" charset="-79"/>
              </a:rPr>
              <a:t>דוגמא - </a:t>
            </a:r>
            <a:r>
              <a:rPr lang="en-US" dirty="0">
                <a:latin typeface="Narkisim" panose="020E0502050101010101" pitchFamily="34" charset="-79"/>
                <a:cs typeface="Narkisim" panose="020E0502050101010101" pitchFamily="34" charset="-79"/>
              </a:rPr>
              <a:t>VISIO</a:t>
            </a:r>
            <a:endParaRPr lang="he-IL" dirty="0">
              <a:latin typeface="Narkisim" panose="020E0502050101010101" pitchFamily="34" charset="-79"/>
              <a:cs typeface="Narkisim" panose="020E0502050101010101" pitchFamily="34" charset="-79"/>
            </a:endParaRP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989885" y="3181557"/>
            <a:ext cx="4363915" cy="3174793"/>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876136" y="3228560"/>
            <a:ext cx="4760871" cy="3127790"/>
          </a:xfrm>
          <a:prstGeom prst="rect">
            <a:avLst/>
          </a:prstGeom>
        </p:spPr>
      </p:pic>
      <p:sp>
        <p:nvSpPr>
          <p:cNvPr id="6" name="Rectangle 5"/>
          <p:cNvSpPr/>
          <p:nvPr/>
        </p:nvSpPr>
        <p:spPr>
          <a:xfrm>
            <a:off x="6878727" y="2535226"/>
            <a:ext cx="4566250" cy="646331"/>
          </a:xfrm>
          <a:prstGeom prst="rect">
            <a:avLst/>
          </a:prstGeom>
        </p:spPr>
        <p:txBody>
          <a:bodyPr wrap="none">
            <a:spAutoFit/>
          </a:bodyPr>
          <a:lstStyle/>
          <a:p>
            <a:pPr algn="r" rtl="1"/>
            <a:r>
              <a:rPr lang="he-IL" dirty="0">
                <a:latin typeface="Narkisim" panose="020E0502050101010101" pitchFamily="34" charset="-79"/>
                <a:ea typeface="Calibri" panose="020F0502020204030204" pitchFamily="34" charset="0"/>
                <a:cs typeface="Narkisim" panose="020E0502050101010101" pitchFamily="34" charset="-79"/>
              </a:rPr>
              <a:t>מתוך כלי השרטוט </a:t>
            </a:r>
            <a:r>
              <a:rPr lang="en-US" dirty="0">
                <a:latin typeface="Narkisim" panose="020E0502050101010101" pitchFamily="34" charset="-79"/>
                <a:ea typeface="Calibri" panose="020F0502020204030204" pitchFamily="34" charset="0"/>
                <a:cs typeface="Narkisim" panose="020E0502050101010101" pitchFamily="34" charset="-79"/>
              </a:rPr>
              <a:t>Visio</a:t>
            </a:r>
            <a:r>
              <a:rPr lang="he-IL" dirty="0">
                <a:latin typeface="Narkisim" panose="020E0502050101010101" pitchFamily="34" charset="-79"/>
                <a:ea typeface="Calibri" panose="020F0502020204030204" pitchFamily="34" charset="0"/>
                <a:cs typeface="Narkisim" panose="020E0502050101010101" pitchFamily="34" charset="-79"/>
              </a:rPr>
              <a:t> – </a:t>
            </a:r>
            <a:r>
              <a:rPr lang="he-IL" dirty="0">
                <a:latin typeface="Narkisim" panose="020E0502050101010101" pitchFamily="34" charset="-79"/>
                <a:cs typeface="Narkisim" panose="020E0502050101010101" pitchFamily="34" charset="-79"/>
              </a:rPr>
              <a:t>"ניטור פגיעה ברכב 360" </a:t>
            </a:r>
            <a:endParaRPr lang="he-IL" dirty="0">
              <a:latin typeface="Narkisim" panose="020E0502050101010101" pitchFamily="34" charset="-79"/>
              <a:ea typeface="Calibri" panose="020F0502020204030204" pitchFamily="34" charset="0"/>
              <a:cs typeface="Narkisim" panose="020E0502050101010101" pitchFamily="34" charset="-79"/>
            </a:endParaRPr>
          </a:p>
          <a:p>
            <a:pPr algn="r" rtl="1"/>
            <a:r>
              <a:rPr lang="he-IL" dirty="0">
                <a:latin typeface="Narkisim" panose="020E0502050101010101" pitchFamily="34" charset="-79"/>
                <a:ea typeface="Calibri" panose="020F0502020204030204" pitchFamily="34" charset="0"/>
                <a:cs typeface="Narkisim" panose="020E0502050101010101" pitchFamily="34" charset="-79"/>
              </a:rPr>
              <a:t>השרטוט לפני ההתנסות ב- </a:t>
            </a:r>
            <a:r>
              <a:rPr lang="en-US" dirty="0">
                <a:latin typeface="Narkisim" panose="020E0502050101010101" pitchFamily="34" charset="-79"/>
                <a:ea typeface="Calibri" panose="020F0502020204030204" pitchFamily="34" charset="0"/>
                <a:cs typeface="Narkisim" panose="020E0502050101010101" pitchFamily="34" charset="-79"/>
              </a:rPr>
              <a:t>System Composer</a:t>
            </a:r>
            <a:endParaRPr lang="he-IL" dirty="0">
              <a:latin typeface="Narkisim" panose="020E0502050101010101" pitchFamily="34" charset="-79"/>
              <a:cs typeface="Narkisim" panose="020E0502050101010101" pitchFamily="34" charset="-79"/>
            </a:endParaRPr>
          </a:p>
        </p:txBody>
      </p:sp>
      <p:sp>
        <p:nvSpPr>
          <p:cNvPr id="7" name="Rectangle 6"/>
          <p:cNvSpPr/>
          <p:nvPr/>
        </p:nvSpPr>
        <p:spPr>
          <a:xfrm>
            <a:off x="1070757" y="2535225"/>
            <a:ext cx="4566250" cy="646331"/>
          </a:xfrm>
          <a:prstGeom prst="rect">
            <a:avLst/>
          </a:prstGeom>
        </p:spPr>
        <p:txBody>
          <a:bodyPr wrap="none">
            <a:spAutoFit/>
          </a:bodyPr>
          <a:lstStyle/>
          <a:p>
            <a:pPr algn="r" rtl="1"/>
            <a:r>
              <a:rPr lang="he-IL" dirty="0">
                <a:latin typeface="Narkisim" panose="020E0502050101010101" pitchFamily="34" charset="-79"/>
                <a:ea typeface="Calibri" panose="020F0502020204030204" pitchFamily="34" charset="0"/>
                <a:cs typeface="Narkisim" panose="020E0502050101010101" pitchFamily="34" charset="-79"/>
              </a:rPr>
              <a:t>מתוך כלי השרטוט </a:t>
            </a:r>
            <a:r>
              <a:rPr lang="en-US" dirty="0">
                <a:latin typeface="Narkisim" panose="020E0502050101010101" pitchFamily="34" charset="-79"/>
                <a:ea typeface="Calibri" panose="020F0502020204030204" pitchFamily="34" charset="0"/>
                <a:cs typeface="Narkisim" panose="020E0502050101010101" pitchFamily="34" charset="-79"/>
              </a:rPr>
              <a:t>Visio</a:t>
            </a:r>
            <a:r>
              <a:rPr lang="he-IL" dirty="0">
                <a:latin typeface="Narkisim" panose="020E0502050101010101" pitchFamily="34" charset="-79"/>
                <a:ea typeface="Calibri" panose="020F0502020204030204" pitchFamily="34" charset="0"/>
                <a:cs typeface="Narkisim" panose="020E0502050101010101" pitchFamily="34" charset="-79"/>
              </a:rPr>
              <a:t> – </a:t>
            </a:r>
            <a:r>
              <a:rPr lang="he-IL" dirty="0">
                <a:latin typeface="Narkisim" panose="020E0502050101010101" pitchFamily="34" charset="-79"/>
                <a:cs typeface="Narkisim" panose="020E0502050101010101" pitchFamily="34" charset="-79"/>
              </a:rPr>
              <a:t>"ניטור פגיעה ברכב 360" </a:t>
            </a:r>
            <a:endParaRPr lang="he-IL" dirty="0">
              <a:latin typeface="Narkisim" panose="020E0502050101010101" pitchFamily="34" charset="-79"/>
              <a:ea typeface="Calibri" panose="020F0502020204030204" pitchFamily="34" charset="0"/>
              <a:cs typeface="Narkisim" panose="020E0502050101010101" pitchFamily="34" charset="-79"/>
            </a:endParaRPr>
          </a:p>
          <a:p>
            <a:pPr algn="r" rtl="1"/>
            <a:r>
              <a:rPr lang="he-IL" dirty="0">
                <a:latin typeface="Narkisim" panose="020E0502050101010101" pitchFamily="34" charset="-79"/>
                <a:ea typeface="Calibri" panose="020F0502020204030204" pitchFamily="34" charset="0"/>
                <a:cs typeface="Narkisim" panose="020E0502050101010101" pitchFamily="34" charset="-79"/>
              </a:rPr>
              <a:t>השרטוט אחרי ההתנסות ב- </a:t>
            </a:r>
            <a:r>
              <a:rPr lang="en-US" dirty="0">
                <a:latin typeface="Narkisim" panose="020E0502050101010101" pitchFamily="34" charset="-79"/>
                <a:ea typeface="Calibri" panose="020F0502020204030204" pitchFamily="34" charset="0"/>
                <a:cs typeface="Narkisim" panose="020E0502050101010101" pitchFamily="34" charset="-79"/>
              </a:rPr>
              <a:t>System Composer</a:t>
            </a:r>
            <a:endParaRPr lang="he-IL" dirty="0">
              <a:latin typeface="Narkisim" panose="020E0502050101010101" pitchFamily="34" charset="-79"/>
              <a:cs typeface="Narkisim" panose="020E0502050101010101" pitchFamily="34" charset="-79"/>
            </a:endParaRPr>
          </a:p>
        </p:txBody>
      </p:sp>
      <p:sp>
        <p:nvSpPr>
          <p:cNvPr id="10" name="Slide Number Placeholder 9"/>
          <p:cNvSpPr>
            <a:spLocks noGrp="1"/>
          </p:cNvSpPr>
          <p:nvPr>
            <p:ph type="sldNum" sz="quarter" idx="12"/>
          </p:nvPr>
        </p:nvSpPr>
        <p:spPr/>
        <p:txBody>
          <a:bodyPr/>
          <a:lstStyle/>
          <a:p>
            <a:fld id="{75525C7B-EB65-47E5-A1DC-1FED662109C2}" type="slidenum">
              <a:rPr lang="he-IL" smtClean="0"/>
              <a:t>31</a:t>
            </a:fld>
            <a:endParaRPr lang="he-IL"/>
          </a:p>
        </p:txBody>
      </p:sp>
      <p:sp>
        <p:nvSpPr>
          <p:cNvPr id="3" name="Rectangle 2"/>
          <p:cNvSpPr/>
          <p:nvPr/>
        </p:nvSpPr>
        <p:spPr>
          <a:xfrm>
            <a:off x="6989885" y="3181556"/>
            <a:ext cx="4363915" cy="3174794"/>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838200" y="3228560"/>
            <a:ext cx="4798807" cy="3127790"/>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Footer Placeholder 8">
            <a:extLst>
              <a:ext uri="{FF2B5EF4-FFF2-40B4-BE49-F238E27FC236}">
                <a16:creationId xmlns:a16="http://schemas.microsoft.com/office/drawing/2014/main" id="{448880F0-5967-45C6-8A6F-622029ACAFDC}"/>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8858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Narkisim" panose="020E0502050101010101" pitchFamily="34" charset="-79"/>
                <a:cs typeface="Narkisim" panose="020E0502050101010101" pitchFamily="34" charset="-79"/>
              </a:rPr>
              <a:t>Summary of research results</a:t>
            </a:r>
            <a:endParaRPr lang="he-IL" dirty="0">
              <a:latin typeface="Narkisim" panose="020E0502050101010101" pitchFamily="34" charset="-79"/>
              <a:cs typeface="Narkisim" panose="020E0502050101010101" pitchFamily="34" charset="-79"/>
            </a:endParaRPr>
          </a:p>
        </p:txBody>
      </p:sp>
      <p:graphicFrame>
        <p:nvGraphicFramePr>
          <p:cNvPr id="7" name="Table 6"/>
          <p:cNvGraphicFramePr>
            <a:graphicFrameLocks noGrp="1"/>
          </p:cNvGraphicFramePr>
          <p:nvPr>
            <p:extLst>
              <p:ext uri="{D42A27DB-BD31-4B8C-83A1-F6EECF244321}">
                <p14:modId xmlns:p14="http://schemas.microsoft.com/office/powerpoint/2010/main" val="3268759824"/>
              </p:ext>
            </p:extLst>
          </p:nvPr>
        </p:nvGraphicFramePr>
        <p:xfrm>
          <a:off x="3052372" y="5084193"/>
          <a:ext cx="6038873" cy="1235330"/>
        </p:xfrm>
        <a:graphic>
          <a:graphicData uri="http://schemas.openxmlformats.org/drawingml/2006/table">
            <a:tbl>
              <a:tblPr rtl="1" firstRow="1" firstCol="1" bandRow="1">
                <a:tableStyleId>{5C22544A-7EE6-4342-B048-85BDC9FD1C3A}</a:tableStyleId>
              </a:tblPr>
              <a:tblGrid>
                <a:gridCol w="3063595">
                  <a:extLst>
                    <a:ext uri="{9D8B030D-6E8A-4147-A177-3AD203B41FA5}">
                      <a16:colId xmlns:a16="http://schemas.microsoft.com/office/drawing/2014/main" val="4178505418"/>
                    </a:ext>
                  </a:extLst>
                </a:gridCol>
                <a:gridCol w="2975278">
                  <a:extLst>
                    <a:ext uri="{9D8B030D-6E8A-4147-A177-3AD203B41FA5}">
                      <a16:colId xmlns:a16="http://schemas.microsoft.com/office/drawing/2014/main" val="2826485225"/>
                    </a:ext>
                  </a:extLst>
                </a:gridCol>
              </a:tblGrid>
              <a:tr h="311284">
                <a:tc>
                  <a:txBody>
                    <a:bodyPr/>
                    <a:lstStyle/>
                    <a:p>
                      <a:pPr algn="ctr" rtl="1">
                        <a:lnSpc>
                          <a:spcPct val="150000"/>
                        </a:lnSpc>
                        <a:spcBef>
                          <a:spcPts val="600"/>
                        </a:spcBef>
                        <a:spcAft>
                          <a:spcPts val="600"/>
                        </a:spcAft>
                      </a:pPr>
                      <a:r>
                        <a:rPr lang="he-IL" sz="1200" dirty="0">
                          <a:effectLst/>
                        </a:rPr>
                        <a:t>כלי ושיטה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tc>
                  <a:txBody>
                    <a:bodyPr/>
                    <a:lstStyle/>
                    <a:p>
                      <a:pPr algn="ctr" rtl="0">
                        <a:lnSpc>
                          <a:spcPct val="150000"/>
                        </a:lnSpc>
                        <a:spcBef>
                          <a:spcPts val="600"/>
                        </a:spcBef>
                        <a:spcAft>
                          <a:spcPts val="600"/>
                        </a:spcAft>
                      </a:pPr>
                      <a:r>
                        <a:rPr lang="he-IL" sz="1200" dirty="0">
                          <a:effectLst/>
                        </a:rPr>
                        <a:t>תוצאת סיכום מדדים משוקלל</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100481453"/>
                  </a:ext>
                </a:extLst>
              </a:tr>
              <a:tr h="306381">
                <a:tc>
                  <a:txBody>
                    <a:bodyPr/>
                    <a:lstStyle/>
                    <a:p>
                      <a:pPr algn="ctr" rtl="1">
                        <a:lnSpc>
                          <a:spcPct val="150000"/>
                        </a:lnSpc>
                        <a:spcBef>
                          <a:spcPts val="600"/>
                        </a:spcBef>
                        <a:spcAft>
                          <a:spcPts val="600"/>
                        </a:spcAft>
                      </a:pPr>
                      <a:r>
                        <a:rPr lang="en-US" sz="1200" dirty="0">
                          <a:effectLst/>
                        </a:rPr>
                        <a:t>System Composer +  ECSAM</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spcBef>
                          <a:spcPts val="600"/>
                        </a:spcBef>
                        <a:spcAft>
                          <a:spcPts val="600"/>
                        </a:spcAft>
                      </a:pPr>
                      <a:r>
                        <a:rPr lang="en-US" sz="1200" dirty="0">
                          <a:effectLst/>
                        </a:rPr>
                        <a:t>9</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1228399547"/>
                  </a:ext>
                </a:extLst>
              </a:tr>
              <a:tr h="306381">
                <a:tc>
                  <a:txBody>
                    <a:bodyPr/>
                    <a:lstStyle/>
                    <a:p>
                      <a:pPr algn="ctr" rtl="1">
                        <a:lnSpc>
                          <a:spcPct val="150000"/>
                        </a:lnSpc>
                        <a:spcBef>
                          <a:spcPts val="600"/>
                        </a:spcBef>
                        <a:spcAft>
                          <a:spcPts val="600"/>
                        </a:spcAft>
                      </a:pPr>
                      <a:r>
                        <a:rPr lang="en-US" sz="1200">
                          <a:effectLst/>
                        </a:rPr>
                        <a:t>Enterprise Architect +   SysML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spcBef>
                          <a:spcPts val="600"/>
                        </a:spcBef>
                        <a:spcAft>
                          <a:spcPts val="600"/>
                        </a:spcAft>
                      </a:pPr>
                      <a:r>
                        <a:rPr lang="en-US" sz="1200" dirty="0">
                          <a:effectLst/>
                        </a:rPr>
                        <a:t>7.5</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2529707748"/>
                  </a:ext>
                </a:extLst>
              </a:tr>
              <a:tr h="311284">
                <a:tc>
                  <a:txBody>
                    <a:bodyPr/>
                    <a:lstStyle/>
                    <a:p>
                      <a:pPr algn="ctr" rtl="1">
                        <a:lnSpc>
                          <a:spcPct val="150000"/>
                        </a:lnSpc>
                        <a:spcBef>
                          <a:spcPts val="600"/>
                        </a:spcBef>
                        <a:spcAft>
                          <a:spcPts val="600"/>
                        </a:spcAft>
                      </a:pPr>
                      <a:r>
                        <a:rPr lang="en-US" sz="1200">
                          <a:effectLst/>
                        </a:rPr>
                        <a:t>Visio +  ECSAM</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1">
                        <a:lnSpc>
                          <a:spcPct val="150000"/>
                        </a:lnSpc>
                        <a:spcBef>
                          <a:spcPts val="600"/>
                        </a:spcBef>
                        <a:spcAft>
                          <a:spcPts val="600"/>
                        </a:spcAft>
                      </a:pPr>
                      <a:r>
                        <a:rPr lang="he-IL" sz="1200" dirty="0">
                          <a:effectLst/>
                        </a:rPr>
                        <a:t>5.3</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b"/>
                </a:tc>
                <a:extLst>
                  <a:ext uri="{0D108BD9-81ED-4DB2-BD59-A6C34878D82A}">
                    <a16:rowId xmlns:a16="http://schemas.microsoft.com/office/drawing/2014/main" val="725766149"/>
                  </a:ext>
                </a:extLst>
              </a:tr>
            </a:tbl>
          </a:graphicData>
        </a:graphic>
      </p:graphicFrame>
      <p:sp>
        <p:nvSpPr>
          <p:cNvPr id="3" name="Rectangle 2"/>
          <p:cNvSpPr/>
          <p:nvPr/>
        </p:nvSpPr>
        <p:spPr>
          <a:xfrm>
            <a:off x="3052372" y="5394961"/>
            <a:ext cx="6038873" cy="307571"/>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Slide Number Placeholder 7"/>
          <p:cNvSpPr>
            <a:spLocks noGrp="1"/>
          </p:cNvSpPr>
          <p:nvPr>
            <p:ph type="sldNum" sz="quarter" idx="12"/>
          </p:nvPr>
        </p:nvSpPr>
        <p:spPr/>
        <p:txBody>
          <a:bodyPr/>
          <a:lstStyle/>
          <a:p>
            <a:fld id="{75525C7B-EB65-47E5-A1DC-1FED662109C2}" type="slidenum">
              <a:rPr lang="he-IL" smtClean="0"/>
              <a:t>32</a:t>
            </a:fld>
            <a:endParaRPr lang="he-IL"/>
          </a:p>
        </p:txBody>
      </p:sp>
      <p:graphicFrame>
        <p:nvGraphicFramePr>
          <p:cNvPr id="9" name="Chart 8"/>
          <p:cNvGraphicFramePr>
            <a:graphicFrameLocks/>
          </p:cNvGraphicFramePr>
          <p:nvPr>
            <p:extLst>
              <p:ext uri="{D42A27DB-BD31-4B8C-83A1-F6EECF244321}">
                <p14:modId xmlns:p14="http://schemas.microsoft.com/office/powerpoint/2010/main" val="2637579023"/>
              </p:ext>
            </p:extLst>
          </p:nvPr>
        </p:nvGraphicFramePr>
        <p:xfrm>
          <a:off x="838200" y="1690688"/>
          <a:ext cx="10515600" cy="3276601"/>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29F14A4A-7AC6-4254-926C-20B5858B3200}"/>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372675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9596" y="1525675"/>
            <a:ext cx="9648954" cy="3802783"/>
          </a:xfrm>
        </p:spPr>
        <p:txBody>
          <a:bodyPr>
            <a:noAutofit/>
          </a:bodyPr>
          <a:lstStyle/>
          <a:p>
            <a:pPr algn="ctr" rtl="0"/>
            <a:br>
              <a:rPr lang="en-US" b="1" dirty="0">
                <a:latin typeface="Narkisim" panose="020E0502050101010101" pitchFamily="34" charset="-79"/>
                <a:cs typeface="Narkisim" panose="020E0502050101010101" pitchFamily="34" charset="-79"/>
              </a:rPr>
            </a:br>
            <a:r>
              <a:rPr lang="en-US" b="1" dirty="0">
                <a:latin typeface="Narkisim" panose="020E0502050101010101" pitchFamily="34" charset="-79"/>
                <a:cs typeface="Narkisim" panose="020E0502050101010101" pitchFamily="34" charset="-79"/>
              </a:rPr>
              <a:t>Simulation Capabilities</a:t>
            </a:r>
            <a:endParaRPr lang="he-IL" sz="36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75525C7B-EB65-47E5-A1DC-1FED662109C2}" type="slidenum">
              <a:rPr lang="he-IL" smtClean="0"/>
              <a:t>33</a:t>
            </a:fld>
            <a:endParaRPr lang="he-IL"/>
          </a:p>
        </p:txBody>
      </p:sp>
      <p:sp>
        <p:nvSpPr>
          <p:cNvPr id="3" name="Footer Placeholder 2">
            <a:extLst>
              <a:ext uri="{FF2B5EF4-FFF2-40B4-BE49-F238E27FC236}">
                <a16:creationId xmlns:a16="http://schemas.microsoft.com/office/drawing/2014/main" id="{6F7DAB6C-5261-45BC-9EC4-86E0BB3A2398}"/>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782439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3100"/>
          </a:xfrm>
        </p:spPr>
        <p:txBody>
          <a:bodyPr>
            <a:normAutofit/>
          </a:bodyPr>
          <a:lstStyle/>
          <a:p>
            <a:pPr algn="ctr" rtl="0"/>
            <a:r>
              <a:rPr lang="en-US" dirty="0">
                <a:latin typeface="Narkisim" panose="020E0502050101010101" pitchFamily="34" charset="-79"/>
                <a:cs typeface="Narkisim" panose="020E0502050101010101" pitchFamily="34" charset="-79"/>
              </a:rPr>
              <a:t>Video Of Simulation</a:t>
            </a:r>
            <a:endParaRPr lang="he-IL" dirty="0">
              <a:latin typeface="Narkisim" panose="020E0502050101010101" pitchFamily="34" charset="-79"/>
              <a:cs typeface="Narkisim" panose="020E0502050101010101" pitchFamily="34" charset="-79"/>
            </a:endParaRPr>
          </a:p>
        </p:txBody>
      </p:sp>
      <p:sp>
        <p:nvSpPr>
          <p:cNvPr id="6" name="Slide Number Placeholder 5"/>
          <p:cNvSpPr>
            <a:spLocks noGrp="1"/>
          </p:cNvSpPr>
          <p:nvPr>
            <p:ph type="sldNum" sz="quarter" idx="12"/>
          </p:nvPr>
        </p:nvSpPr>
        <p:spPr/>
        <p:txBody>
          <a:bodyPr/>
          <a:lstStyle/>
          <a:p>
            <a:fld id="{75525C7B-EB65-47E5-A1DC-1FED662109C2}" type="slidenum">
              <a:rPr lang="he-IL" smtClean="0"/>
              <a:t>34</a:t>
            </a:fld>
            <a:endParaRPr lang="he-IL"/>
          </a:p>
        </p:txBody>
      </p:sp>
      <p:sp>
        <p:nvSpPr>
          <p:cNvPr id="4" name="Footer Placeholder 3">
            <a:extLst>
              <a:ext uri="{FF2B5EF4-FFF2-40B4-BE49-F238E27FC236}">
                <a16:creationId xmlns:a16="http://schemas.microsoft.com/office/drawing/2014/main" id="{F07D36DE-01E1-4098-91ED-75A277008D93}"/>
              </a:ext>
            </a:extLst>
          </p:cNvPr>
          <p:cNvSpPr>
            <a:spLocks noGrp="1"/>
          </p:cNvSpPr>
          <p:nvPr>
            <p:ph type="ftr" sz="quarter" idx="11"/>
          </p:nvPr>
        </p:nvSpPr>
        <p:spPr/>
        <p:txBody>
          <a:bodyPr/>
          <a:lstStyle/>
          <a:p>
            <a:r>
              <a:rPr lang="en-GB" dirty="0"/>
              <a:t>M. Winokur, A. Zaguri</a:t>
            </a:r>
            <a:endParaRPr lang="he-IL" dirty="0"/>
          </a:p>
        </p:txBody>
      </p:sp>
      <p:pic>
        <p:nvPicPr>
          <p:cNvPr id="7" name="תרחיש תאונה - ללא קול">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1055" y="1319826"/>
            <a:ext cx="9849889" cy="5036524"/>
          </a:xfrm>
          <a:prstGeom prst="rect">
            <a:avLst/>
          </a:prstGeom>
        </p:spPr>
      </p:pic>
    </p:spTree>
    <p:extLst>
      <p:ext uri="{BB962C8B-B14F-4D97-AF65-F5344CB8AC3E}">
        <p14:creationId xmlns:p14="http://schemas.microsoft.com/office/powerpoint/2010/main" val="26520321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rtl="0"/>
            <a:r>
              <a:rPr lang="en-US" sz="3200" dirty="0">
                <a:latin typeface="Narkisim" panose="020E0502050101010101" pitchFamily="34" charset="-79"/>
                <a:cs typeface="Narkisim" panose="020E0502050101010101" pitchFamily="34" charset="-79"/>
              </a:rPr>
              <a:t>Example of a scenario - an accident (damage to the car body)</a:t>
            </a:r>
          </a:p>
        </p:txBody>
      </p:sp>
      <p:sp>
        <p:nvSpPr>
          <p:cNvPr id="6" name="Slide Number Placeholder 5"/>
          <p:cNvSpPr>
            <a:spLocks noGrp="1"/>
          </p:cNvSpPr>
          <p:nvPr>
            <p:ph type="sldNum" sz="quarter" idx="12"/>
          </p:nvPr>
        </p:nvSpPr>
        <p:spPr/>
        <p:txBody>
          <a:bodyPr/>
          <a:lstStyle/>
          <a:p>
            <a:fld id="{75525C7B-EB65-47E5-A1DC-1FED662109C2}" type="slidenum">
              <a:rPr lang="he-IL" smtClean="0"/>
              <a:t>35</a:t>
            </a:fld>
            <a:endParaRPr lang="he-IL"/>
          </a:p>
        </p:txBody>
      </p:sp>
      <p:graphicFrame>
        <p:nvGraphicFramePr>
          <p:cNvPr id="7" name="Table 6"/>
          <p:cNvGraphicFramePr>
            <a:graphicFrameLocks noGrp="1"/>
          </p:cNvGraphicFramePr>
          <p:nvPr>
            <p:extLst>
              <p:ext uri="{D42A27DB-BD31-4B8C-83A1-F6EECF244321}">
                <p14:modId xmlns:p14="http://schemas.microsoft.com/office/powerpoint/2010/main" val="4141503874"/>
              </p:ext>
            </p:extLst>
          </p:nvPr>
        </p:nvGraphicFramePr>
        <p:xfrm>
          <a:off x="838200" y="1690687"/>
          <a:ext cx="10515600" cy="4577108"/>
        </p:xfrm>
        <a:graphic>
          <a:graphicData uri="http://schemas.openxmlformats.org/drawingml/2006/table">
            <a:tbl>
              <a:tblPr rtl="1" firstRow="1" firstCol="1" bandRow="1">
                <a:tableStyleId>{5C22544A-7EE6-4342-B048-85BDC9FD1C3A}</a:tableStyleId>
              </a:tblPr>
              <a:tblGrid>
                <a:gridCol w="6723611">
                  <a:extLst>
                    <a:ext uri="{9D8B030D-6E8A-4147-A177-3AD203B41FA5}">
                      <a16:colId xmlns:a16="http://schemas.microsoft.com/office/drawing/2014/main" val="1514924760"/>
                    </a:ext>
                  </a:extLst>
                </a:gridCol>
                <a:gridCol w="1064029">
                  <a:extLst>
                    <a:ext uri="{9D8B030D-6E8A-4147-A177-3AD203B41FA5}">
                      <a16:colId xmlns:a16="http://schemas.microsoft.com/office/drawing/2014/main" val="4035940215"/>
                    </a:ext>
                  </a:extLst>
                </a:gridCol>
                <a:gridCol w="2727960">
                  <a:extLst>
                    <a:ext uri="{9D8B030D-6E8A-4147-A177-3AD203B41FA5}">
                      <a16:colId xmlns:a16="http://schemas.microsoft.com/office/drawing/2014/main" val="1446941686"/>
                    </a:ext>
                  </a:extLst>
                </a:gridCol>
              </a:tblGrid>
              <a:tr h="314156">
                <a:tc>
                  <a:txBody>
                    <a:bodyPr/>
                    <a:lstStyle/>
                    <a:p>
                      <a:pPr algn="ctr" rtl="1">
                        <a:lnSpc>
                          <a:spcPct val="107000"/>
                        </a:lnSpc>
                        <a:spcAft>
                          <a:spcPts val="0"/>
                        </a:spcAft>
                      </a:pPr>
                      <a:r>
                        <a:rPr lang="en-US" sz="2000" dirty="0">
                          <a:effectLst/>
                        </a:rPr>
                        <a:t>Description of the show</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29320" marR="29320" marT="0" marB="0" anchor="ctr"/>
                </a:tc>
                <a:tc>
                  <a:txBody>
                    <a:bodyPr/>
                    <a:lstStyle/>
                    <a:p>
                      <a:pPr algn="ctr" rtl="1">
                        <a:lnSpc>
                          <a:spcPct val="107000"/>
                        </a:lnSpc>
                        <a:spcAft>
                          <a:spcPts val="0"/>
                        </a:spcAft>
                      </a:pPr>
                      <a:r>
                        <a:rPr lang="en-US" sz="2000" dirty="0">
                          <a:effectLst/>
                        </a:rPr>
                        <a:t>Show</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29320" marR="29320" marT="0" marB="0" anchor="ctr"/>
                </a:tc>
                <a:tc rowSpan="4">
                  <a:txBody>
                    <a:bodyPr/>
                    <a:lstStyle/>
                    <a:p>
                      <a:pPr algn="ctr" rtl="1">
                        <a:lnSpc>
                          <a:spcPct val="107000"/>
                        </a:lnSpc>
                        <a:spcAft>
                          <a:spcPts val="0"/>
                        </a:spcAft>
                      </a:pPr>
                      <a:r>
                        <a:rPr lang="he-IL" sz="2000" dirty="0">
                          <a:effectLst/>
                        </a:rPr>
                        <a:t> </a:t>
                      </a:r>
                      <a:endParaRPr lang="en-US" sz="1600" dirty="0">
                        <a:effectLst/>
                      </a:endParaRPr>
                    </a:p>
                    <a:p>
                      <a:pPr algn="ctr" rtl="1">
                        <a:lnSpc>
                          <a:spcPct val="107000"/>
                        </a:lnSpc>
                        <a:spcAft>
                          <a:spcPts val="0"/>
                        </a:spcAft>
                      </a:pPr>
                      <a:r>
                        <a:rPr lang="en-US" sz="2000" dirty="0">
                          <a:effectLst/>
                        </a:rPr>
                        <a:t>Accident - damage to the body of the car</a:t>
                      </a:r>
                      <a:endParaRPr lang="en-US" sz="1600" dirty="0">
                        <a:effectLst/>
                      </a:endParaRPr>
                    </a:p>
                    <a:p>
                      <a:pPr algn="ctr" rtl="0">
                        <a:lnSpc>
                          <a:spcPct val="107000"/>
                        </a:lnSpc>
                        <a:spcAft>
                          <a:spcPts val="0"/>
                        </a:spcAft>
                      </a:pPr>
                      <a:r>
                        <a:rPr lang="en-US" sz="1600" dirty="0">
                          <a:effectLst/>
                        </a:rPr>
                        <a:t> </a:t>
                      </a:r>
                    </a:p>
                    <a:p>
                      <a:pPr algn="ctr" rtl="0">
                        <a:lnSpc>
                          <a:spcPct val="107000"/>
                        </a:lnSpc>
                        <a:spcAft>
                          <a:spcPts val="0"/>
                        </a:spcAft>
                      </a:pPr>
                      <a:r>
                        <a:rPr lang="en-US" sz="1600" dirty="0">
                          <a:effectLst/>
                        </a:rPr>
                        <a:t> </a:t>
                      </a:r>
                    </a:p>
                    <a:p>
                      <a:pPr algn="ctr" rtl="0">
                        <a:lnSpc>
                          <a:spcPct val="107000"/>
                        </a:lnSpc>
                        <a:spcAft>
                          <a:spcPts val="0"/>
                        </a:spcAft>
                      </a:pPr>
                      <a:r>
                        <a:rPr lang="en-US" sz="1600" dirty="0">
                          <a:effectLst/>
                        </a:rPr>
                        <a:t> </a:t>
                      </a:r>
                    </a:p>
                    <a:p>
                      <a:pPr algn="ctr" rtl="0">
                        <a:lnSpc>
                          <a:spcPct val="107000"/>
                        </a:lnSpc>
                        <a:spcAft>
                          <a:spcPts val="0"/>
                        </a:spcAft>
                      </a:pPr>
                      <a:r>
                        <a:rPr lang="en-US" sz="1600" dirty="0">
                          <a:effectLst/>
                        </a:rPr>
                        <a:t> </a:t>
                      </a:r>
                    </a:p>
                    <a:p>
                      <a:pPr algn="ctr" rtl="0">
                        <a:lnSpc>
                          <a:spcPct val="107000"/>
                        </a:lnSpc>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29320" marR="29320" marT="0" marB="0" anchor="ctr"/>
                </a:tc>
                <a:extLst>
                  <a:ext uri="{0D108BD9-81ED-4DB2-BD59-A6C34878D82A}">
                    <a16:rowId xmlns:a16="http://schemas.microsoft.com/office/drawing/2014/main" val="2072468969"/>
                  </a:ext>
                </a:extLst>
              </a:tr>
              <a:tr h="1382579">
                <a:tc>
                  <a:txBody>
                    <a:bodyPr/>
                    <a:lstStyle/>
                    <a:p>
                      <a:pPr algn="l" rtl="0">
                        <a:lnSpc>
                          <a:spcPct val="107000"/>
                        </a:lnSpc>
                        <a:spcAft>
                          <a:spcPts val="0"/>
                        </a:spcAft>
                      </a:pPr>
                      <a:r>
                        <a:rPr lang="en-US" sz="1600" dirty="0">
                          <a:effectLst/>
                        </a:rPr>
                        <a:t>The pressure sensors detected a blow to the car body at 30k psi,</a:t>
                      </a:r>
                      <a:r>
                        <a:rPr lang="en-US" sz="1200" baseline="0" dirty="0">
                          <a:effectLst/>
                        </a:rPr>
                        <a:t> </a:t>
                      </a:r>
                      <a:r>
                        <a:rPr lang="en-US" sz="1600" dirty="0">
                          <a:effectLst/>
                        </a:rPr>
                        <a:t>The pressure sensors detected the blow that was below the low threshold. Due to the debilitating damage, the camera sensors were not activated and no alert was sent to the control center.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9320" marR="29320" marT="0" marB="0" anchor="ctr"/>
                </a:tc>
                <a:tc>
                  <a:txBody>
                    <a:bodyPr/>
                    <a:lstStyle/>
                    <a:p>
                      <a:pPr algn="ctr" rtl="1">
                        <a:lnSpc>
                          <a:spcPct val="107000"/>
                        </a:lnSpc>
                        <a:spcAft>
                          <a:spcPts val="0"/>
                        </a:spcAft>
                      </a:pPr>
                      <a:r>
                        <a:rPr lang="en-US" sz="1600" dirty="0">
                          <a:effectLst/>
                        </a:rPr>
                        <a:t>Show 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9320" marR="29320" marT="0" marB="0" anchor="ctr"/>
                </a:tc>
                <a:tc vMerge="1">
                  <a:txBody>
                    <a:bodyPr/>
                    <a:lstStyle/>
                    <a:p>
                      <a:pPr rtl="1"/>
                      <a:endParaRPr lang="he-IL"/>
                    </a:p>
                  </a:txBody>
                  <a:tcPr/>
                </a:tc>
                <a:extLst>
                  <a:ext uri="{0D108BD9-81ED-4DB2-BD59-A6C34878D82A}">
                    <a16:rowId xmlns:a16="http://schemas.microsoft.com/office/drawing/2014/main" val="1470829387"/>
                  </a:ext>
                </a:extLst>
              </a:tr>
              <a:tr h="1497794">
                <a:tc>
                  <a:txBody>
                    <a:bodyPr/>
                    <a:lstStyle/>
                    <a:p>
                      <a:pPr algn="l" rtl="0">
                        <a:lnSpc>
                          <a:spcPct val="107000"/>
                        </a:lnSpc>
                        <a:spcAft>
                          <a:spcPts val="0"/>
                        </a:spcAft>
                      </a:pPr>
                      <a:r>
                        <a:rPr lang="en-US" sz="1600" dirty="0">
                          <a:effectLst/>
                        </a:rPr>
                        <a:t>The pressure sensors detected a blow to the car body at 40k psi,</a:t>
                      </a:r>
                      <a:r>
                        <a:rPr lang="en-US" sz="1200" baseline="0" dirty="0">
                          <a:effectLst/>
                        </a:rPr>
                        <a:t> </a:t>
                      </a:r>
                      <a:r>
                        <a:rPr lang="en-US" sz="1600" dirty="0">
                          <a:effectLst/>
                        </a:rPr>
                        <a:t>The pressure sensors detected the blow that was above the low threshold, but below the high threshold, due to the moderate impact the camera sensors were not activated and an alert was sent to the control center.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9320" marR="29320" marT="0" marB="0" anchor="ctr"/>
                </a:tc>
                <a:tc>
                  <a:txBody>
                    <a:bodyPr/>
                    <a:lstStyle/>
                    <a:p>
                      <a:pPr algn="ctr" rtl="1">
                        <a:lnSpc>
                          <a:spcPct val="107000"/>
                        </a:lnSpc>
                        <a:spcAft>
                          <a:spcPts val="0"/>
                        </a:spcAft>
                      </a:pPr>
                      <a:r>
                        <a:rPr lang="en-US" sz="1600">
                          <a:effectLst/>
                        </a:rPr>
                        <a:t>Show 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9320" marR="29320" marT="0" marB="0" anchor="ctr"/>
                </a:tc>
                <a:tc vMerge="1">
                  <a:txBody>
                    <a:bodyPr/>
                    <a:lstStyle/>
                    <a:p>
                      <a:pPr rtl="1"/>
                      <a:endParaRPr lang="he-IL"/>
                    </a:p>
                  </a:txBody>
                  <a:tcPr/>
                </a:tc>
                <a:extLst>
                  <a:ext uri="{0D108BD9-81ED-4DB2-BD59-A6C34878D82A}">
                    <a16:rowId xmlns:a16="http://schemas.microsoft.com/office/drawing/2014/main" val="3221253513"/>
                  </a:ext>
                </a:extLst>
              </a:tr>
              <a:tr h="1382579">
                <a:tc>
                  <a:txBody>
                    <a:bodyPr/>
                    <a:lstStyle/>
                    <a:p>
                      <a:pPr algn="l" rtl="0">
                        <a:lnSpc>
                          <a:spcPct val="107000"/>
                        </a:lnSpc>
                        <a:spcAft>
                          <a:spcPts val="0"/>
                        </a:spcAft>
                      </a:pPr>
                      <a:r>
                        <a:rPr lang="en-US" sz="1600" dirty="0">
                          <a:effectLst/>
                        </a:rPr>
                        <a:t>The pressure sensors detected a blow to the car body at 130k psi,</a:t>
                      </a:r>
                      <a:r>
                        <a:rPr lang="en-US" sz="1200" baseline="0" dirty="0">
                          <a:effectLst/>
                        </a:rPr>
                        <a:t> </a:t>
                      </a:r>
                      <a:r>
                        <a:rPr lang="en-US" sz="1600" dirty="0">
                          <a:effectLst/>
                        </a:rPr>
                        <a:t>The pressure sensors detected the blow that was above the high threshold, due to the strong impact the camera sensors were activated and an alert was sent to the control center.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9320" marR="29320" marT="0" marB="0" anchor="ctr"/>
                </a:tc>
                <a:tc>
                  <a:txBody>
                    <a:bodyPr/>
                    <a:lstStyle/>
                    <a:p>
                      <a:pPr algn="ctr" rtl="1">
                        <a:lnSpc>
                          <a:spcPct val="107000"/>
                        </a:lnSpc>
                        <a:spcAft>
                          <a:spcPts val="0"/>
                        </a:spcAft>
                      </a:pPr>
                      <a:r>
                        <a:rPr lang="en-US" sz="1600" dirty="0">
                          <a:effectLst/>
                        </a:rPr>
                        <a:t>Show 3</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29320" marR="29320" marT="0" marB="0" anchor="ctr"/>
                </a:tc>
                <a:tc vMerge="1">
                  <a:txBody>
                    <a:bodyPr/>
                    <a:lstStyle/>
                    <a:p>
                      <a:pPr rtl="1"/>
                      <a:endParaRPr lang="he-IL"/>
                    </a:p>
                  </a:txBody>
                  <a:tcPr/>
                </a:tc>
                <a:extLst>
                  <a:ext uri="{0D108BD9-81ED-4DB2-BD59-A6C34878D82A}">
                    <a16:rowId xmlns:a16="http://schemas.microsoft.com/office/drawing/2014/main" val="1500755019"/>
                  </a:ext>
                </a:extLst>
              </a:tr>
            </a:tbl>
          </a:graphicData>
        </a:graphic>
      </p:graphicFrame>
      <p:sp>
        <p:nvSpPr>
          <p:cNvPr id="3" name="Footer Placeholder 2">
            <a:extLst>
              <a:ext uri="{FF2B5EF4-FFF2-40B4-BE49-F238E27FC236}">
                <a16:creationId xmlns:a16="http://schemas.microsoft.com/office/drawing/2014/main" id="{006B5F8C-B6F0-49FD-A115-F81F8DEF1002}"/>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87221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887"/>
            <a:ext cx="10515600" cy="1325563"/>
          </a:xfrm>
        </p:spPr>
        <p:txBody>
          <a:bodyPr>
            <a:normAutofit/>
          </a:bodyPr>
          <a:lstStyle/>
          <a:p>
            <a:pPr algn="ctr"/>
            <a:r>
              <a:rPr lang="en-US" dirty="0">
                <a:latin typeface="Narkisim" panose="020E0502050101010101" pitchFamily="34" charset="-79"/>
                <a:cs typeface="Narkisim" panose="020E0502050101010101" pitchFamily="34" charset="-79"/>
              </a:rPr>
              <a:t>Design validation by simulation</a:t>
            </a:r>
            <a:endParaRPr lang="he-IL" sz="4400" dirty="0">
              <a:solidFill>
                <a:srgbClr val="FF0000"/>
              </a:solidFill>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1120000" y="1580176"/>
            <a:ext cx="10233800" cy="4351338"/>
          </a:xfrm>
        </p:spPr>
        <p:txBody>
          <a:bodyPr>
            <a:noAutofit/>
          </a:bodyPr>
          <a:lstStyle/>
          <a:p>
            <a:pPr algn="l" rtl="0"/>
            <a:r>
              <a:rPr lang="en-US" dirty="0">
                <a:latin typeface="Narkisim" panose="020E0502050101010101" pitchFamily="34" charset="-79"/>
                <a:cs typeface="Narkisim" panose="020E0502050101010101" pitchFamily="34" charset="-79"/>
              </a:rPr>
              <a:t>Decrease in the resolution of the layers to the level of the component itself (sensors)</a:t>
            </a:r>
            <a:endParaRPr lang="he-IL" dirty="0">
              <a:latin typeface="Narkisim" panose="020E0502050101010101" pitchFamily="34" charset="-79"/>
              <a:cs typeface="Narkisim" panose="020E0502050101010101" pitchFamily="34" charset="-79"/>
            </a:endParaRPr>
          </a:p>
          <a:p>
            <a:pPr marL="0" indent="0">
              <a:buNone/>
            </a:pPr>
            <a:endParaRPr lang="he-IL" dirty="0">
              <a:latin typeface="Narkisim" panose="020E0502050101010101" pitchFamily="34" charset="-79"/>
              <a:cs typeface="Narkisim" panose="020E0502050101010101" pitchFamily="34" charset="-79"/>
            </a:endParaRPr>
          </a:p>
          <a:p>
            <a:pPr algn="l" rtl="0"/>
            <a:r>
              <a:rPr lang="en-US" dirty="0">
                <a:latin typeface="Narkisim" panose="020E0502050101010101" pitchFamily="34" charset="-79"/>
                <a:cs typeface="Narkisim" panose="020E0502050101010101" pitchFamily="34" charset="-79"/>
              </a:rPr>
              <a:t>Complex simulation capabilities, with capabilities for analyzing, building models, and running simulations in a simple way</a:t>
            </a:r>
            <a:endParaRPr lang="he-IL" dirty="0">
              <a:latin typeface="Narkisim" panose="020E0502050101010101" pitchFamily="34" charset="-79"/>
              <a:cs typeface="Narkisim" panose="020E0502050101010101" pitchFamily="34" charset="-79"/>
            </a:endParaRPr>
          </a:p>
          <a:p>
            <a:endParaRPr lang="he-IL" dirty="0">
              <a:latin typeface="Narkisim" panose="020E0502050101010101" pitchFamily="34" charset="-79"/>
              <a:cs typeface="Narkisim" panose="020E0502050101010101" pitchFamily="34" charset="-79"/>
            </a:endParaRPr>
          </a:p>
          <a:p>
            <a:pPr algn="l" rtl="0"/>
            <a:r>
              <a:rPr lang="en-US" dirty="0">
                <a:latin typeface="Narkisim" panose="020E0502050101010101" pitchFamily="34" charset="-79"/>
                <a:cs typeface="Narkisim" panose="020E0502050101010101" pitchFamily="34" charset="-79"/>
              </a:rPr>
              <a:t>Performing simulations at the individual component level and the overall system level</a:t>
            </a:r>
          </a:p>
          <a:p>
            <a:pPr algn="l" rtl="0"/>
            <a:endParaRPr lang="he-IL" dirty="0">
              <a:latin typeface="Narkisim" panose="020E0502050101010101" pitchFamily="34" charset="-79"/>
              <a:cs typeface="Narkisim" panose="020E0502050101010101" pitchFamily="34" charset="-79"/>
            </a:endParaRPr>
          </a:p>
          <a:p>
            <a:pPr algn="l" rtl="0"/>
            <a:r>
              <a:rPr lang="en-US" dirty="0">
                <a:latin typeface="Narkisim" panose="020E0502050101010101" pitchFamily="34" charset="-79"/>
                <a:cs typeface="Narkisim" panose="020E0502050101010101" pitchFamily="34" charset="-79"/>
              </a:rPr>
              <a:t>Finding faults and saving a lot of resources</a:t>
            </a:r>
            <a:endParaRPr lang="he-IL" dirty="0">
              <a:latin typeface="Narkisim" panose="020E0502050101010101" pitchFamily="34" charset="-79"/>
              <a:cs typeface="Narkisim" panose="020E0502050101010101" pitchFamily="34" charset="-79"/>
            </a:endParaRPr>
          </a:p>
        </p:txBody>
      </p:sp>
      <p:sp>
        <p:nvSpPr>
          <p:cNvPr id="6" name="Slide Number Placeholder 5"/>
          <p:cNvSpPr>
            <a:spLocks noGrp="1"/>
          </p:cNvSpPr>
          <p:nvPr>
            <p:ph type="sldNum" sz="quarter" idx="12"/>
          </p:nvPr>
        </p:nvSpPr>
        <p:spPr/>
        <p:txBody>
          <a:bodyPr/>
          <a:lstStyle/>
          <a:p>
            <a:fld id="{75525C7B-EB65-47E5-A1DC-1FED662109C2}" type="slidenum">
              <a:rPr lang="he-IL" smtClean="0"/>
              <a:t>36</a:t>
            </a:fld>
            <a:endParaRPr lang="he-IL"/>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936178" y="350167"/>
            <a:ext cx="4367342" cy="2272235"/>
          </a:xfrm>
          <a:prstGeom prst="rect">
            <a:avLst/>
          </a:prstGeom>
        </p:spPr>
      </p:pic>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7664507" y="350167"/>
            <a:ext cx="4054998" cy="2350186"/>
          </a:xfrm>
          <a:prstGeom prst="rect">
            <a:avLst/>
          </a:prstGeom>
        </p:spPr>
      </p:pic>
      <p:pic>
        <p:nvPicPr>
          <p:cNvPr id="8" name="Picture 7"/>
          <p:cNvPicPr/>
          <p:nvPr/>
        </p:nvPicPr>
        <p:blipFill>
          <a:blip r:embed="rId5" cstate="print">
            <a:extLst>
              <a:ext uri="{28A0092B-C50C-407E-A947-70E740481C1C}">
                <a14:useLocalDpi xmlns:a14="http://schemas.microsoft.com/office/drawing/2010/main" val="0"/>
              </a:ext>
            </a:extLst>
          </a:blip>
          <a:stretch>
            <a:fillRect/>
          </a:stretch>
        </p:blipFill>
        <p:spPr>
          <a:xfrm>
            <a:off x="7664507" y="3877726"/>
            <a:ext cx="4054998" cy="2447745"/>
          </a:xfrm>
          <a:prstGeom prst="rect">
            <a:avLst/>
          </a:prstGeom>
        </p:spPr>
      </p:pic>
      <p:pic>
        <p:nvPicPr>
          <p:cNvPr id="9" name="Picture 8"/>
          <p:cNvPicPr/>
          <p:nvPr/>
        </p:nvPicPr>
        <p:blipFill>
          <a:blip r:embed="rId6" cstate="print">
            <a:extLst>
              <a:ext uri="{28A0092B-C50C-407E-A947-70E740481C1C}">
                <a14:useLocalDpi xmlns:a14="http://schemas.microsoft.com/office/drawing/2010/main" val="0"/>
              </a:ext>
            </a:extLst>
          </a:blip>
          <a:stretch>
            <a:fillRect/>
          </a:stretch>
        </p:blipFill>
        <p:spPr>
          <a:xfrm>
            <a:off x="936178" y="3790798"/>
            <a:ext cx="4367342" cy="2447745"/>
          </a:xfrm>
          <a:prstGeom prst="rect">
            <a:avLst/>
          </a:prstGeom>
        </p:spPr>
      </p:pic>
      <p:sp>
        <p:nvSpPr>
          <p:cNvPr id="4" name="Right Arrow 3"/>
          <p:cNvSpPr/>
          <p:nvPr/>
        </p:nvSpPr>
        <p:spPr>
          <a:xfrm>
            <a:off x="5472794" y="1307048"/>
            <a:ext cx="2022438" cy="561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ight Arrow 10"/>
          <p:cNvSpPr/>
          <p:nvPr/>
        </p:nvSpPr>
        <p:spPr>
          <a:xfrm rot="10800000">
            <a:off x="5472794" y="4820925"/>
            <a:ext cx="2022438" cy="561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ight Arrow 11"/>
          <p:cNvSpPr/>
          <p:nvPr/>
        </p:nvSpPr>
        <p:spPr>
          <a:xfrm rot="5400000">
            <a:off x="9227405" y="3036005"/>
            <a:ext cx="948242" cy="561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Footer Placeholder 9">
            <a:extLst>
              <a:ext uri="{FF2B5EF4-FFF2-40B4-BE49-F238E27FC236}">
                <a16:creationId xmlns:a16="http://schemas.microsoft.com/office/drawing/2014/main" id="{A8FEA07F-CBA8-47CA-B9D5-A6418AC7FCFE}"/>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172897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8365" y="1710953"/>
            <a:ext cx="9144000" cy="3484501"/>
          </a:xfrm>
        </p:spPr>
        <p:txBody>
          <a:bodyPr>
            <a:noAutofit/>
          </a:bodyPr>
          <a:lstStyle/>
          <a:p>
            <a:pPr algn="ctr" rtl="0"/>
            <a:r>
              <a:rPr lang="en-US" sz="7200" b="1" dirty="0">
                <a:latin typeface="Narkisim" panose="020E0502050101010101" pitchFamily="34" charset="-79"/>
                <a:cs typeface="Narkisim" panose="020E0502050101010101" pitchFamily="34" charset="-79"/>
              </a:rPr>
              <a:t>(short movie to be presented</a:t>
            </a:r>
            <a:br>
              <a:rPr lang="en-US" sz="7200" b="1" dirty="0">
                <a:latin typeface="Narkisim" panose="020E0502050101010101" pitchFamily="34" charset="-79"/>
                <a:cs typeface="Narkisim" panose="020E0502050101010101" pitchFamily="34" charset="-79"/>
              </a:rPr>
            </a:br>
            <a:r>
              <a:rPr lang="en-US" sz="7200" b="1" dirty="0">
                <a:latin typeface="Narkisim" panose="020E0502050101010101" pitchFamily="34" charset="-79"/>
                <a:cs typeface="Narkisim" panose="020E0502050101010101" pitchFamily="34" charset="-79"/>
              </a:rPr>
              <a:t> in the conference)</a:t>
            </a:r>
            <a:endParaRPr lang="he-IL" sz="2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75525C7B-EB65-47E5-A1DC-1FED662109C2}" type="slidenum">
              <a:rPr lang="he-IL" smtClean="0"/>
              <a:t>37</a:t>
            </a:fld>
            <a:endParaRPr lang="he-IL"/>
          </a:p>
        </p:txBody>
      </p:sp>
      <p:sp>
        <p:nvSpPr>
          <p:cNvPr id="3" name="Footer Placeholder 2">
            <a:extLst>
              <a:ext uri="{FF2B5EF4-FFF2-40B4-BE49-F238E27FC236}">
                <a16:creationId xmlns:a16="http://schemas.microsoft.com/office/drawing/2014/main" id="{646ED5E6-F472-4073-8196-9D0D8CC42ADC}"/>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73484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rtl="0"/>
            <a:r>
              <a:rPr lang="en-US" dirty="0">
                <a:latin typeface="Narkisim" panose="020E0502050101010101" pitchFamily="34" charset="-79"/>
                <a:cs typeface="Narkisim" panose="020E0502050101010101" pitchFamily="34" charset="-79"/>
              </a:rPr>
              <a:t> Main Conclusions of the Research</a:t>
            </a:r>
            <a:br>
              <a:rPr lang="en-US" dirty="0">
                <a:latin typeface="Narkisim" panose="020E0502050101010101" pitchFamily="34" charset="-79"/>
                <a:cs typeface="Narkisim" panose="020E0502050101010101" pitchFamily="34" charset="-79"/>
              </a:rPr>
            </a:br>
            <a:endParaRPr lang="he-IL" dirty="0">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494950" y="1222354"/>
            <a:ext cx="10858850" cy="4351338"/>
          </a:xfrm>
        </p:spPr>
        <p:txBody>
          <a:bodyPr>
            <a:noAutofit/>
          </a:bodyPr>
          <a:lstStyle/>
          <a:p>
            <a:pPr algn="l" rtl="0">
              <a:lnSpc>
                <a:spcPct val="150000"/>
              </a:lnSpc>
            </a:pPr>
            <a:r>
              <a:rPr lang="en-US" dirty="0">
                <a:latin typeface="Narkisim" panose="020E0502050101010101" pitchFamily="34" charset="-79"/>
                <a:cs typeface="Narkisim" panose="020E0502050101010101" pitchFamily="34" charset="-79"/>
              </a:rPr>
              <a:t>There was no need for a special tool use course</a:t>
            </a:r>
            <a:endParaRPr lang="he-IL" dirty="0">
              <a:latin typeface="Narkisim" panose="020E0502050101010101" pitchFamily="34" charset="-79"/>
              <a:cs typeface="Narkisim" panose="020E0502050101010101" pitchFamily="34" charset="-79"/>
            </a:endParaRPr>
          </a:p>
          <a:p>
            <a:pPr algn="l" rtl="0">
              <a:lnSpc>
                <a:spcPct val="100000"/>
              </a:lnSpc>
            </a:pPr>
            <a:r>
              <a:rPr lang="en-US" dirty="0">
                <a:latin typeface="Narkisim" panose="020E0502050101010101" pitchFamily="34" charset="-79"/>
                <a:cs typeface="Narkisim" panose="020E0502050101010101" pitchFamily="34" charset="-79"/>
              </a:rPr>
              <a:t>The use of modeling tools makes it possible to reduce the investment time in "free drawings"</a:t>
            </a:r>
          </a:p>
          <a:p>
            <a:pPr algn="l" rtl="0">
              <a:lnSpc>
                <a:spcPct val="100000"/>
              </a:lnSpc>
            </a:pPr>
            <a:r>
              <a:rPr lang="en-US" dirty="0">
                <a:latin typeface="Narkisim" panose="020E0502050101010101" pitchFamily="34" charset="-79"/>
                <a:cs typeface="Narkisim" panose="020E0502050101010101" pitchFamily="34" charset="-79"/>
              </a:rPr>
              <a:t>Working with a single modeling tool that includes all aspects of the use phase enables overall system modeling as well as </a:t>
            </a:r>
            <a:r>
              <a:rPr lang="en-US" dirty="0" err="1">
                <a:latin typeface="Narkisim" panose="020E0502050101010101" pitchFamily="34" charset="-79"/>
                <a:cs typeface="Narkisim" panose="020E0502050101010101" pitchFamily="34" charset="-79"/>
              </a:rPr>
              <a:t>etailed</a:t>
            </a:r>
            <a:r>
              <a:rPr lang="en-US" dirty="0">
                <a:latin typeface="Narkisim" panose="020E0502050101010101" pitchFamily="34" charset="-79"/>
                <a:cs typeface="Narkisim" panose="020E0502050101010101" pitchFamily="34" charset="-79"/>
              </a:rPr>
              <a:t> components modelling and integration</a:t>
            </a:r>
          </a:p>
          <a:p>
            <a:pPr algn="l" rtl="0">
              <a:lnSpc>
                <a:spcPct val="100000"/>
              </a:lnSpc>
            </a:pPr>
            <a:r>
              <a:rPr lang="en-US" dirty="0">
                <a:latin typeface="Narkisim" panose="020E0502050101010101" pitchFamily="34" charset="-79"/>
                <a:cs typeface="Narkisim" panose="020E0502050101010101" pitchFamily="34" charset="-79"/>
              </a:rPr>
              <a:t>The objective to perform systemic simulations, as comprehensive as possible, as early as possible in the project, using automation is close at hand</a:t>
            </a:r>
          </a:p>
          <a:p>
            <a:pPr algn="l" rtl="0">
              <a:lnSpc>
                <a:spcPct val="100000"/>
              </a:lnSpc>
            </a:pPr>
            <a:r>
              <a:rPr lang="en-US" dirty="0">
                <a:solidFill>
                  <a:srgbClr val="FFC000"/>
                </a:solidFill>
                <a:latin typeface="Narkisim" panose="020E0502050101010101" pitchFamily="34" charset="-79"/>
                <a:cs typeface="Narkisim" panose="020E0502050101010101" pitchFamily="34" charset="-79"/>
              </a:rPr>
              <a:t>There is a great chance of assimilation in industry in complex projects - further research is planned and collaboration with industry</a:t>
            </a:r>
            <a:endParaRPr lang="he-IL" dirty="0">
              <a:solidFill>
                <a:srgbClr val="FFC000"/>
              </a:solidFill>
              <a:latin typeface="Narkisim" panose="020E0502050101010101" pitchFamily="34" charset="-79"/>
              <a:cs typeface="Narkisim" panose="020E0502050101010101" pitchFamily="34" charset="-79"/>
            </a:endParaRPr>
          </a:p>
        </p:txBody>
      </p:sp>
      <p:sp>
        <p:nvSpPr>
          <p:cNvPr id="6" name="Slide Number Placeholder 5"/>
          <p:cNvSpPr>
            <a:spLocks noGrp="1"/>
          </p:cNvSpPr>
          <p:nvPr>
            <p:ph type="sldNum" sz="quarter" idx="12"/>
          </p:nvPr>
        </p:nvSpPr>
        <p:spPr/>
        <p:txBody>
          <a:bodyPr/>
          <a:lstStyle/>
          <a:p>
            <a:fld id="{75525C7B-EB65-47E5-A1DC-1FED662109C2}" type="slidenum">
              <a:rPr lang="he-IL" smtClean="0"/>
              <a:t>38</a:t>
            </a:fld>
            <a:endParaRPr lang="he-IL"/>
          </a:p>
        </p:txBody>
      </p:sp>
      <p:sp>
        <p:nvSpPr>
          <p:cNvPr id="4" name="Footer Placeholder 3">
            <a:extLst>
              <a:ext uri="{FF2B5EF4-FFF2-40B4-BE49-F238E27FC236}">
                <a16:creationId xmlns:a16="http://schemas.microsoft.com/office/drawing/2014/main" id="{F07D36DE-01E1-4098-91ED-75A277008D93}"/>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605594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8286"/>
          </a:xfrm>
        </p:spPr>
        <p:txBody>
          <a:bodyPr/>
          <a:lstStyle/>
          <a:p>
            <a:pPr algn="ctr"/>
            <a:r>
              <a:rPr lang="en-US" dirty="0">
                <a:latin typeface="Narkisim" panose="020E0502050101010101" pitchFamily="34" charset="-79"/>
                <a:cs typeface="Narkisim" panose="020E0502050101010101" pitchFamily="34" charset="-79"/>
              </a:rPr>
              <a:t>Future  Directions</a:t>
            </a:r>
            <a:endParaRPr lang="he-IL" dirty="0">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167781" y="1323402"/>
            <a:ext cx="11702642" cy="4351338"/>
          </a:xfrm>
        </p:spPr>
        <p:txBody>
          <a:bodyPr>
            <a:noAutofit/>
          </a:bodyPr>
          <a:lstStyle/>
          <a:p>
            <a:pPr algn="l" rtl="0">
              <a:lnSpc>
                <a:spcPct val="100000"/>
              </a:lnSpc>
            </a:pPr>
            <a:r>
              <a:rPr lang="en-US" dirty="0">
                <a:latin typeface="Narkisim" panose="020E0502050101010101" pitchFamily="34" charset="-79"/>
                <a:cs typeface="Narkisim" panose="020E0502050101010101" pitchFamily="34" charset="-79"/>
              </a:rPr>
              <a:t>Continuation of current research in collaboration with industry</a:t>
            </a:r>
            <a:endParaRPr lang="he-IL" dirty="0">
              <a:latin typeface="Narkisim" panose="020E0502050101010101" pitchFamily="34" charset="-79"/>
              <a:cs typeface="Narkisim" panose="020E0502050101010101" pitchFamily="34" charset="-79"/>
            </a:endParaRPr>
          </a:p>
          <a:p>
            <a:pPr lvl="1" algn="l" rtl="0">
              <a:lnSpc>
                <a:spcPct val="100000"/>
              </a:lnSpc>
            </a:pPr>
            <a:r>
              <a:rPr lang="en-US" dirty="0">
                <a:latin typeface="Narkisim" panose="020E0502050101010101" pitchFamily="34" charset="-79"/>
                <a:cs typeface="Narkisim" panose="020E0502050101010101" pitchFamily="34" charset="-79"/>
              </a:rPr>
              <a:t>Linking the systemic layer to the physical modeling of the components</a:t>
            </a:r>
            <a:endParaRPr lang="he-IL" dirty="0">
              <a:latin typeface="Narkisim" panose="020E0502050101010101" pitchFamily="34" charset="-79"/>
              <a:cs typeface="Narkisim" panose="020E0502050101010101" pitchFamily="34" charset="-79"/>
            </a:endParaRPr>
          </a:p>
          <a:p>
            <a:pPr lvl="1" algn="l" rtl="0">
              <a:lnSpc>
                <a:spcPct val="100000"/>
              </a:lnSpc>
            </a:pPr>
            <a:r>
              <a:rPr lang="en-US" dirty="0">
                <a:latin typeface="Narkisim" panose="020E0502050101010101" pitchFamily="34" charset="-79"/>
                <a:cs typeface="Narkisim" panose="020E0502050101010101" pitchFamily="34" charset="-79"/>
              </a:rPr>
              <a:t>Automation of system simulation and report generation</a:t>
            </a:r>
            <a:endParaRPr lang="he-IL" dirty="0">
              <a:latin typeface="Narkisim" panose="020E0502050101010101" pitchFamily="34" charset="-79"/>
              <a:cs typeface="Narkisim" panose="020E0502050101010101" pitchFamily="34" charset="-79"/>
            </a:endParaRPr>
          </a:p>
          <a:p>
            <a:pPr lvl="1" algn="l" rtl="0">
              <a:lnSpc>
                <a:spcPct val="100000"/>
              </a:lnSpc>
            </a:pPr>
            <a:r>
              <a:rPr lang="en-US" dirty="0">
                <a:latin typeface="Narkisim" panose="020E0502050101010101" pitchFamily="34" charset="-79"/>
                <a:cs typeface="Narkisim" panose="020E0502050101010101" pitchFamily="34" charset="-79"/>
              </a:rPr>
              <a:t>Use of tools from the world of "OPEN SOURCE" for the initial concept phase</a:t>
            </a:r>
          </a:p>
          <a:p>
            <a:pPr lvl="1" algn="l" rtl="0">
              <a:lnSpc>
                <a:spcPct val="100000"/>
              </a:lnSpc>
            </a:pPr>
            <a:r>
              <a:rPr lang="en-US" dirty="0">
                <a:latin typeface="Narkisim" panose="020E0502050101010101" pitchFamily="34" charset="-79"/>
                <a:cs typeface="Narkisim" panose="020E0502050101010101" pitchFamily="34" charset="-79"/>
              </a:rPr>
              <a:t>Examining the continuation and deepening of the research within the framework of a third degree</a:t>
            </a:r>
            <a:endParaRPr lang="he-IL" dirty="0">
              <a:latin typeface="Narkisim" panose="020E0502050101010101" pitchFamily="34" charset="-79"/>
              <a:cs typeface="Narkisim" panose="020E0502050101010101" pitchFamily="34" charset="-79"/>
            </a:endParaRPr>
          </a:p>
          <a:p>
            <a:pPr algn="l" rtl="0">
              <a:lnSpc>
                <a:spcPct val="100000"/>
              </a:lnSpc>
            </a:pPr>
            <a:r>
              <a:rPr lang="en-US" dirty="0">
                <a:latin typeface="Narkisim" panose="020E0502050101010101" pitchFamily="34" charset="-79"/>
                <a:cs typeface="Narkisim" panose="020E0502050101010101" pitchFamily="34" charset="-79"/>
              </a:rPr>
              <a:t>Further research in industrial modeling, analysis and system simulation using SysML v2</a:t>
            </a:r>
            <a:endParaRPr lang="he-IL" dirty="0">
              <a:latin typeface="Narkisim" panose="020E0502050101010101" pitchFamily="34" charset="-79"/>
              <a:cs typeface="Narkisim" panose="020E0502050101010101" pitchFamily="34" charset="-79"/>
            </a:endParaRPr>
          </a:p>
          <a:p>
            <a:pPr algn="l" rtl="0">
              <a:lnSpc>
                <a:spcPct val="100000"/>
              </a:lnSpc>
            </a:pPr>
            <a:r>
              <a:rPr lang="en-US" dirty="0">
                <a:latin typeface="Narkisim" panose="020E0502050101010101" pitchFamily="34" charset="-79"/>
                <a:cs typeface="Narkisim" panose="020E0502050101010101" pitchFamily="34" charset="-79"/>
              </a:rPr>
              <a:t>Using of tools as standard  in HIT systems engineering courses (starting 2020-21 academic year)</a:t>
            </a:r>
            <a:endParaRPr lang="he-IL" dirty="0">
              <a:latin typeface="Narkisim" panose="020E0502050101010101" pitchFamily="34" charset="-79"/>
              <a:cs typeface="Narkisim" panose="020E0502050101010101" pitchFamily="34" charset="-79"/>
            </a:endParaRPr>
          </a:p>
          <a:p>
            <a:pPr algn="l" rtl="0">
              <a:lnSpc>
                <a:spcPct val="100000"/>
              </a:lnSpc>
            </a:pPr>
            <a:r>
              <a:rPr lang="en-US" dirty="0">
                <a:latin typeface="Narkisim" panose="020E0502050101010101" pitchFamily="34" charset="-79"/>
                <a:cs typeface="Narkisim" panose="020E0502050101010101" pitchFamily="34" charset="-79"/>
              </a:rPr>
              <a:t>Option to use tools and examples in IoT and CIM courses</a:t>
            </a:r>
            <a:endParaRPr lang="he-IL" dirty="0">
              <a:latin typeface="Narkisim" panose="020E0502050101010101" pitchFamily="34" charset="-79"/>
              <a:cs typeface="Narkisim" panose="020E0502050101010101" pitchFamily="34" charset="-79"/>
            </a:endParaRPr>
          </a:p>
        </p:txBody>
      </p:sp>
      <p:sp>
        <p:nvSpPr>
          <p:cNvPr id="6" name="Slide Number Placeholder 5"/>
          <p:cNvSpPr>
            <a:spLocks noGrp="1"/>
          </p:cNvSpPr>
          <p:nvPr>
            <p:ph type="sldNum" sz="quarter" idx="12"/>
          </p:nvPr>
        </p:nvSpPr>
        <p:spPr/>
        <p:txBody>
          <a:bodyPr/>
          <a:lstStyle/>
          <a:p>
            <a:fld id="{75525C7B-EB65-47E5-A1DC-1FED662109C2}" type="slidenum">
              <a:rPr lang="he-IL" smtClean="0"/>
              <a:t>39</a:t>
            </a:fld>
            <a:endParaRPr lang="he-IL"/>
          </a:p>
        </p:txBody>
      </p:sp>
      <p:sp>
        <p:nvSpPr>
          <p:cNvPr id="4" name="Footer Placeholder 3">
            <a:extLst>
              <a:ext uri="{FF2B5EF4-FFF2-40B4-BE49-F238E27FC236}">
                <a16:creationId xmlns:a16="http://schemas.microsoft.com/office/drawing/2014/main" id="{3476E4C0-1934-4138-BE1F-693A20C8748A}"/>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50989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1CC5-FE8A-444B-969B-F5D33123167D}"/>
              </a:ext>
            </a:extLst>
          </p:cNvPr>
          <p:cNvSpPr>
            <a:spLocks noGrp="1"/>
          </p:cNvSpPr>
          <p:nvPr>
            <p:ph type="title"/>
          </p:nvPr>
        </p:nvSpPr>
        <p:spPr>
          <a:xfrm>
            <a:off x="460696" y="331569"/>
            <a:ext cx="10515600" cy="1325563"/>
          </a:xfrm>
        </p:spPr>
        <p:txBody>
          <a:bodyPr>
            <a:noAutofit/>
          </a:bodyPr>
          <a:lstStyle/>
          <a:p>
            <a:pPr algn="ctr" rtl="0"/>
            <a:r>
              <a:rPr lang="en-US" sz="4400" dirty="0"/>
              <a:t>Complex software-intensive systems (CPS)</a:t>
            </a:r>
            <a:endParaRPr lang="en-IL" sz="4400" dirty="0"/>
          </a:p>
        </p:txBody>
      </p:sp>
      <p:sp>
        <p:nvSpPr>
          <p:cNvPr id="4" name="Slide Number Placeholder 3">
            <a:extLst>
              <a:ext uri="{FF2B5EF4-FFF2-40B4-BE49-F238E27FC236}">
                <a16:creationId xmlns:a16="http://schemas.microsoft.com/office/drawing/2014/main" id="{0B433BDF-C172-4A17-9C3B-B518B31B5C36}"/>
              </a:ext>
            </a:extLst>
          </p:cNvPr>
          <p:cNvSpPr>
            <a:spLocks noGrp="1"/>
          </p:cNvSpPr>
          <p:nvPr>
            <p:ph type="sldNum" sz="quarter" idx="12"/>
          </p:nvPr>
        </p:nvSpPr>
        <p:spPr/>
        <p:txBody>
          <a:bodyPr/>
          <a:lstStyle/>
          <a:p>
            <a:fld id="{75525C7B-EB65-47E5-A1DC-1FED662109C2}" type="slidenum">
              <a:rPr lang="he-IL" smtClean="0"/>
              <a:t>4</a:t>
            </a:fld>
            <a:endParaRPr lang="he-IL"/>
          </a:p>
        </p:txBody>
      </p:sp>
      <p:sp>
        <p:nvSpPr>
          <p:cNvPr id="6" name="מציין מיקום טקסט 2">
            <a:extLst>
              <a:ext uri="{FF2B5EF4-FFF2-40B4-BE49-F238E27FC236}">
                <a16:creationId xmlns:a16="http://schemas.microsoft.com/office/drawing/2014/main" id="{9DAFC6CB-79CC-4887-857D-225C2E25757D}"/>
              </a:ext>
            </a:extLst>
          </p:cNvPr>
          <p:cNvSpPr txBox="1">
            <a:spLocks noGrp="1"/>
          </p:cNvSpPr>
          <p:nvPr>
            <p:ph idx="1"/>
          </p:nvPr>
        </p:nvSpPr>
        <p:spPr>
          <a:xfrm>
            <a:off x="460696" y="1410451"/>
            <a:ext cx="11057388" cy="5226137"/>
          </a:xfrm>
          <a:prstGeom prst="rect">
            <a:avLst/>
          </a:prstGeom>
        </p:spPr>
        <p:txBody>
          <a:bodyPr>
            <a:normAutofit fontScale="92500"/>
          </a:bodyPr>
          <a:lstStyle>
            <a:lvl1pPr marL="342900" indent="-342900" algn="l" rtl="0" eaLnBrk="0" fontAlgn="base" hangingPunct="0">
              <a:spcBef>
                <a:spcPct val="20000"/>
              </a:spcBef>
              <a:spcAft>
                <a:spcPct val="0"/>
              </a:spcAft>
              <a:buSzPct val="80000"/>
              <a:buBlip>
                <a:blip r:embed="rId2"/>
              </a:buBlip>
              <a:defRPr sz="2800">
                <a:solidFill>
                  <a:schemeClr val="tx1"/>
                </a:solidFill>
                <a:latin typeface="+mn-lt"/>
                <a:ea typeface="+mn-ea"/>
                <a:cs typeface="+mn-cs"/>
              </a:defRPr>
            </a:lvl1pPr>
            <a:lvl2pPr marL="742950" indent="-285750" algn="l" rtl="0" eaLnBrk="0" fontAlgn="base" hangingPunct="0">
              <a:spcBef>
                <a:spcPct val="20000"/>
              </a:spcBef>
              <a:spcAft>
                <a:spcPct val="0"/>
              </a:spcAft>
              <a:buSzPct val="80000"/>
              <a:buBlip>
                <a:blip r:embed="rId3"/>
              </a:buBlip>
              <a:defRPr sz="2600">
                <a:solidFill>
                  <a:schemeClr val="tx1"/>
                </a:solidFill>
                <a:latin typeface="+mn-lt"/>
                <a:cs typeface="+mn-cs"/>
              </a:defRPr>
            </a:lvl2pPr>
            <a:lvl3pPr marL="1250950" indent="-265113" algn="l" rtl="0" eaLnBrk="0" fontAlgn="base" hangingPunct="0">
              <a:spcBef>
                <a:spcPct val="20000"/>
              </a:spcBef>
              <a:spcAft>
                <a:spcPct val="0"/>
              </a:spcAft>
              <a:buClr>
                <a:srgbClr val="CC0000"/>
              </a:buClr>
              <a:buSzPct val="80000"/>
              <a:buFont typeface="Wingdings" pitchFamily="2" charset="2"/>
              <a:buChar char="n"/>
              <a:defRPr sz="2400">
                <a:solidFill>
                  <a:schemeClr val="tx1"/>
                </a:solidFill>
                <a:latin typeface="+mn-lt"/>
                <a:cs typeface="+mn-cs"/>
              </a:defRPr>
            </a:lvl3pPr>
            <a:lvl4pPr marL="1674813" indent="-228600" algn="l" rtl="0" eaLnBrk="0" fontAlgn="base" hangingPunct="0">
              <a:spcBef>
                <a:spcPct val="20000"/>
              </a:spcBef>
              <a:spcAft>
                <a:spcPct val="0"/>
              </a:spcAft>
              <a:buSzPct val="80000"/>
              <a:buChar char="–"/>
              <a:defRPr sz="2000">
                <a:solidFill>
                  <a:schemeClr val="tx1"/>
                </a:solidFill>
                <a:latin typeface="+mn-lt"/>
                <a:cs typeface="+mn-cs"/>
              </a:defRPr>
            </a:lvl4pPr>
            <a:lvl5pPr marL="2082800" indent="-228600" algn="r" rtl="1" eaLnBrk="0" fontAlgn="base" hangingPunct="0">
              <a:spcBef>
                <a:spcPct val="20000"/>
              </a:spcBef>
              <a:spcAft>
                <a:spcPct val="0"/>
              </a:spcAft>
              <a:buChar char="»"/>
              <a:defRPr sz="2000" b="1">
                <a:solidFill>
                  <a:schemeClr val="tx1"/>
                </a:solidFill>
                <a:latin typeface="+mn-lt"/>
                <a:cs typeface="+mn-cs"/>
              </a:defRPr>
            </a:lvl5pPr>
            <a:lvl6pPr marL="2540000" indent="-228600" algn="r" rtl="1" fontAlgn="base">
              <a:spcBef>
                <a:spcPct val="20000"/>
              </a:spcBef>
              <a:spcAft>
                <a:spcPct val="0"/>
              </a:spcAft>
              <a:buChar char="»"/>
              <a:defRPr sz="2000" b="1">
                <a:solidFill>
                  <a:schemeClr val="tx1"/>
                </a:solidFill>
                <a:latin typeface="+mn-lt"/>
                <a:cs typeface="+mn-cs"/>
              </a:defRPr>
            </a:lvl6pPr>
            <a:lvl7pPr marL="2997200" indent="-228600" algn="r" rtl="1" fontAlgn="base">
              <a:spcBef>
                <a:spcPct val="20000"/>
              </a:spcBef>
              <a:spcAft>
                <a:spcPct val="0"/>
              </a:spcAft>
              <a:buChar char="»"/>
              <a:defRPr sz="2000" b="1">
                <a:solidFill>
                  <a:schemeClr val="tx1"/>
                </a:solidFill>
                <a:latin typeface="+mn-lt"/>
                <a:cs typeface="+mn-cs"/>
              </a:defRPr>
            </a:lvl7pPr>
            <a:lvl8pPr marL="3454400" indent="-228600" algn="r" rtl="1" fontAlgn="base">
              <a:spcBef>
                <a:spcPct val="20000"/>
              </a:spcBef>
              <a:spcAft>
                <a:spcPct val="0"/>
              </a:spcAft>
              <a:buChar char="»"/>
              <a:defRPr sz="2000" b="1">
                <a:solidFill>
                  <a:schemeClr val="tx1"/>
                </a:solidFill>
                <a:latin typeface="+mn-lt"/>
                <a:cs typeface="+mn-cs"/>
              </a:defRPr>
            </a:lvl8pPr>
            <a:lvl9pPr marL="3911600" indent="-228600" algn="r" rtl="1" fontAlgn="base">
              <a:spcBef>
                <a:spcPct val="20000"/>
              </a:spcBef>
              <a:spcAft>
                <a:spcPct val="0"/>
              </a:spcAft>
              <a:buChar char="»"/>
              <a:defRPr sz="2000" b="1">
                <a:solidFill>
                  <a:schemeClr val="tx1"/>
                </a:solidFill>
                <a:latin typeface="+mn-lt"/>
                <a:cs typeface="+mn-cs"/>
              </a:defRPr>
            </a:lvl9pPr>
          </a:lstStyle>
          <a:p>
            <a:pPr>
              <a:lnSpc>
                <a:spcPct val="120000"/>
              </a:lnSpc>
              <a:buFont typeface="Wingdings" panose="05000000000000000000" pitchFamily="2" charset="2"/>
              <a:buChar char="Ø"/>
            </a:pPr>
            <a:r>
              <a:rPr lang="en-GB" sz="2600" b="0" dirty="0">
                <a:effectLst/>
                <a:latin typeface="Source Sans Pro Web"/>
              </a:rPr>
              <a:t>(*) Cyber-Physical Systems (CPS) comprise interacting digital, analog, physical, and human components engineered for function through integrated physics and logic</a:t>
            </a:r>
            <a:r>
              <a:rPr lang="he-IL" sz="2600" b="0" dirty="0">
                <a:effectLst/>
                <a:latin typeface="Source Sans Pro Web"/>
              </a:rPr>
              <a:t> </a:t>
            </a:r>
            <a:r>
              <a:rPr lang="en-US" sz="2600" b="0" i="1" dirty="0">
                <a:effectLst/>
                <a:latin typeface="Source Sans Pro Web"/>
              </a:rPr>
              <a:t>.</a:t>
            </a:r>
            <a:endParaRPr lang="en-US" sz="2600" b="0" dirty="0">
              <a:effectLst/>
              <a:latin typeface="Source Sans Pro Web"/>
            </a:endParaRPr>
          </a:p>
          <a:p>
            <a:pPr marL="0" indent="0">
              <a:lnSpc>
                <a:spcPct val="120000"/>
              </a:lnSpc>
              <a:buNone/>
            </a:pPr>
            <a:endParaRPr lang="en-GB" sz="2600" b="0" i="1" dirty="0">
              <a:effectLst/>
              <a:latin typeface="Source Sans Pro Web"/>
            </a:endParaRPr>
          </a:p>
          <a:p>
            <a:pPr>
              <a:lnSpc>
                <a:spcPct val="120000"/>
              </a:lnSpc>
              <a:buFont typeface="Wingdings" panose="05000000000000000000" pitchFamily="2" charset="2"/>
              <a:buChar char="Ø"/>
            </a:pPr>
            <a:r>
              <a:rPr lang="en-US" sz="2600" dirty="0">
                <a:latin typeface="Arial" panose="020B0604020202020204" pitchFamily="34" charset="0"/>
              </a:rPr>
              <a:t>(**)</a:t>
            </a:r>
            <a:r>
              <a:rPr lang="en-US" sz="1700" kern="0" dirty="0">
                <a:latin typeface="Century Gothic" panose="020B0502020202020204" pitchFamily="34" charset="0"/>
              </a:rPr>
              <a:t> </a:t>
            </a:r>
            <a:r>
              <a:rPr lang="en-GB" sz="2600" b="0" i="0" dirty="0">
                <a:effectLst/>
                <a:latin typeface="Arial" panose="020B0604020202020204" pitchFamily="34" charset="0"/>
              </a:rPr>
              <a:t>Ongoing advances in science and engineering improve the link between computational and physical elements by means of intelligent mechanisms, increasing the adaptability, autonomy, efficiency, functionality, reliability, safety, and usability of cyber-physical systems. (e.g., </a:t>
            </a:r>
            <a:r>
              <a:rPr lang="en-GB" sz="2600" b="0" i="0" u="none" strike="noStrike" dirty="0">
                <a:solidFill>
                  <a:srgbClr val="0B0080"/>
                </a:solidFill>
                <a:effectLst/>
                <a:latin typeface="Arial" panose="020B0604020202020204" pitchFamily="34" charset="0"/>
                <a:hlinkClick r:id="rId4" tooltip="Collision avoidance"/>
              </a:rPr>
              <a:t>collision avoidance</a:t>
            </a:r>
            <a:r>
              <a:rPr lang="en-GB" sz="2600" u="none" strike="noStrike" dirty="0">
                <a:latin typeface="Arial" panose="020B0604020202020204" pitchFamily="34" charset="0"/>
              </a:rPr>
              <a:t>,</a:t>
            </a:r>
            <a:r>
              <a:rPr lang="en-GB" sz="2600" dirty="0">
                <a:latin typeface="Arial" panose="020B0604020202020204" pitchFamily="34" charset="0"/>
              </a:rPr>
              <a:t> </a:t>
            </a:r>
            <a:r>
              <a:rPr lang="en-GB" sz="2600" b="0" i="0" u="none" strike="noStrike" dirty="0">
                <a:solidFill>
                  <a:srgbClr val="0B0080"/>
                </a:solidFill>
                <a:effectLst/>
                <a:latin typeface="Arial" panose="020B0604020202020204" pitchFamily="34" charset="0"/>
                <a:hlinkClick r:id="rId5" tooltip="Robotic surgery"/>
              </a:rPr>
              <a:t>robotic surgery</a:t>
            </a:r>
            <a:r>
              <a:rPr lang="en-GB" sz="2600" b="0" i="0" u="none" strike="noStrike" dirty="0">
                <a:solidFill>
                  <a:srgbClr val="0B0080"/>
                </a:solidFill>
                <a:effectLst/>
                <a:latin typeface="Arial" panose="020B0604020202020204" pitchFamily="34" charset="0"/>
              </a:rPr>
              <a:t> </a:t>
            </a:r>
            <a:r>
              <a:rPr lang="en-GB" sz="2600" b="0" i="0" u="none" strike="noStrike" dirty="0">
                <a:effectLst/>
                <a:latin typeface="Arial" panose="020B0604020202020204" pitchFamily="34" charset="0"/>
              </a:rPr>
              <a:t>,</a:t>
            </a:r>
            <a:r>
              <a:rPr lang="en-GB" sz="2600" b="0" i="0" dirty="0">
                <a:solidFill>
                  <a:srgbClr val="202122"/>
                </a:solidFill>
                <a:effectLst/>
                <a:latin typeface="Arial" panose="020B0604020202020204" pitchFamily="34" charset="0"/>
              </a:rPr>
              <a:t> </a:t>
            </a:r>
            <a:r>
              <a:rPr lang="en-GB" sz="2600" b="0" i="0" u="none" strike="noStrike" dirty="0">
                <a:solidFill>
                  <a:srgbClr val="0B0080"/>
                </a:solidFill>
                <a:effectLst/>
                <a:latin typeface="Arial" panose="020B0604020202020204" pitchFamily="34" charset="0"/>
                <a:hlinkClick r:id="rId6" tooltip="Deep-sea exploration"/>
              </a:rPr>
              <a:t>deep-sea exploration</a:t>
            </a:r>
            <a:r>
              <a:rPr lang="en-GB" sz="2600" b="0" i="0" u="none" strike="noStrike" dirty="0">
                <a:solidFill>
                  <a:srgbClr val="0B0080"/>
                </a:solidFill>
                <a:effectLst/>
                <a:latin typeface="Arial" panose="020B0604020202020204" pitchFamily="34" charset="0"/>
              </a:rPr>
              <a:t> </a:t>
            </a:r>
            <a:r>
              <a:rPr lang="en-GB" sz="2600" b="0" i="0" u="none" strike="noStrike" dirty="0">
                <a:effectLst/>
                <a:latin typeface="Arial" panose="020B0604020202020204" pitchFamily="34" charset="0"/>
              </a:rPr>
              <a:t>,</a:t>
            </a:r>
            <a:r>
              <a:rPr lang="en-GB" sz="2600" b="0" i="0" u="none" strike="noStrike" dirty="0">
                <a:solidFill>
                  <a:srgbClr val="0B0080"/>
                </a:solidFill>
                <a:effectLst/>
                <a:latin typeface="Arial" panose="020B0604020202020204" pitchFamily="34" charset="0"/>
              </a:rPr>
              <a:t> </a:t>
            </a:r>
            <a:r>
              <a:rPr lang="en-GB" sz="2600" b="0" i="0" u="none" strike="noStrike" dirty="0">
                <a:solidFill>
                  <a:srgbClr val="0B0080"/>
                </a:solidFill>
                <a:effectLst/>
                <a:latin typeface="Arial" panose="020B0604020202020204" pitchFamily="34" charset="0"/>
                <a:hlinkClick r:id="rId7" tooltip="Augmented intelligence"/>
              </a:rPr>
              <a:t>augmentation of human capabilities</a:t>
            </a:r>
            <a:r>
              <a:rPr lang="en-GB" sz="2600" b="0" i="0" dirty="0">
                <a:solidFill>
                  <a:srgbClr val="202122"/>
                </a:solidFill>
                <a:effectLst/>
                <a:latin typeface="Arial" panose="020B0604020202020204" pitchFamily="34" charset="0"/>
              </a:rPr>
              <a:t> </a:t>
            </a:r>
            <a:r>
              <a:rPr lang="en-US" sz="2600" b="0" i="0" dirty="0">
                <a:effectLst/>
                <a:latin typeface="Arial" panose="020B0604020202020204" pitchFamily="34" charset="0"/>
              </a:rPr>
              <a:t>)</a:t>
            </a:r>
            <a:endParaRPr lang="en-GB" sz="2400" b="0" i="0" dirty="0">
              <a:effectLst/>
              <a:latin typeface="Arial" panose="020B0604020202020204" pitchFamily="34" charset="0"/>
            </a:endParaRPr>
          </a:p>
          <a:p>
            <a:pPr>
              <a:buFont typeface="Wingdings" panose="05000000000000000000" pitchFamily="2" charset="2"/>
              <a:buChar char="Ø"/>
            </a:pPr>
            <a:endParaRPr lang="en-GB" sz="2400" b="0" i="0" u="none" strike="noStrike" baseline="30000" dirty="0">
              <a:effectLst/>
              <a:latin typeface="Arial" panose="020B0604020202020204" pitchFamily="34" charset="0"/>
            </a:endParaRPr>
          </a:p>
          <a:p>
            <a:pPr>
              <a:buFont typeface="Wingdings" panose="05000000000000000000" pitchFamily="2" charset="2"/>
              <a:buChar char="Ø"/>
            </a:pPr>
            <a:endParaRPr lang="en-GB" sz="2400" baseline="30000" dirty="0">
              <a:latin typeface="Arial" panose="020B0604020202020204" pitchFamily="34" charset="0"/>
            </a:endParaRPr>
          </a:p>
          <a:p>
            <a:pPr marL="0" indent="0">
              <a:buNone/>
            </a:pPr>
            <a:r>
              <a:rPr lang="en-GB" sz="2400" b="0" i="0" u="none" strike="noStrike" baseline="30000" dirty="0">
                <a:effectLst/>
                <a:latin typeface="Arial" panose="020B0604020202020204" pitchFamily="34" charset="0"/>
              </a:rPr>
              <a:t>(*) </a:t>
            </a:r>
            <a:r>
              <a:rPr lang="en-GB" sz="2400" b="0" i="0" u="none" strike="noStrike" baseline="30000" dirty="0">
                <a:effectLst/>
                <a:latin typeface="Arial" panose="020B0604020202020204" pitchFamily="34" charset="0"/>
                <a:hlinkClick r:id="rId8"/>
              </a:rPr>
              <a:t>https://www.nist.gov/el/cyber-physical-systems</a:t>
            </a:r>
            <a:endParaRPr lang="en-GB" sz="2400" b="0" i="0" u="none" strike="noStrike" baseline="30000" dirty="0">
              <a:effectLst/>
              <a:latin typeface="Arial" panose="020B0604020202020204" pitchFamily="34" charset="0"/>
            </a:endParaRPr>
          </a:p>
          <a:p>
            <a:pPr marL="0" indent="0">
              <a:buNone/>
            </a:pPr>
            <a:r>
              <a:rPr lang="en-GB" sz="2400" baseline="30000" dirty="0">
                <a:latin typeface="Arial" panose="020B0604020202020204" pitchFamily="34" charset="0"/>
              </a:rPr>
              <a:t>(**) </a:t>
            </a:r>
            <a:r>
              <a:rPr lang="en-GB" sz="1600" dirty="0">
                <a:hlinkClick r:id="rId9"/>
              </a:rPr>
              <a:t>https://en.wikipedia.org/wiki/Cyber-physical_system</a:t>
            </a:r>
            <a:endParaRPr lang="en-GB" sz="1600" dirty="0"/>
          </a:p>
          <a:p>
            <a:pPr>
              <a:buFont typeface="Wingdings" panose="05000000000000000000" pitchFamily="2" charset="2"/>
              <a:buChar char="Ø"/>
            </a:pPr>
            <a:endParaRPr lang="en-IL" sz="1600" dirty="0"/>
          </a:p>
          <a:p>
            <a:pPr>
              <a:buFont typeface="Wingdings" panose="05000000000000000000" pitchFamily="2" charset="2"/>
              <a:buChar char="Ø"/>
            </a:pPr>
            <a:endParaRPr lang="en-GB" sz="2400" baseline="30000" dirty="0">
              <a:latin typeface="Arial" panose="020B0604020202020204" pitchFamily="34" charset="0"/>
            </a:endParaRPr>
          </a:p>
        </p:txBody>
      </p:sp>
      <p:sp>
        <p:nvSpPr>
          <p:cNvPr id="3" name="Footer Placeholder 2">
            <a:extLst>
              <a:ext uri="{FF2B5EF4-FFF2-40B4-BE49-F238E27FC236}">
                <a16:creationId xmlns:a16="http://schemas.microsoft.com/office/drawing/2014/main" id="{CCFC2948-C19E-4B82-8966-4F447858DE04}"/>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3115800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75525C7B-EB65-47E5-A1DC-1FED662109C2}" type="slidenum">
              <a:rPr lang="he-IL" smtClean="0"/>
              <a:t>40</a:t>
            </a:fld>
            <a:endParaRPr lang="he-IL"/>
          </a:p>
        </p:txBody>
      </p:sp>
      <p:sp>
        <p:nvSpPr>
          <p:cNvPr id="6" name="Title 1"/>
          <p:cNvSpPr txBox="1">
            <a:spLocks/>
          </p:cNvSpPr>
          <p:nvPr/>
        </p:nvSpPr>
        <p:spPr>
          <a:xfrm>
            <a:off x="1431422" y="1632273"/>
            <a:ext cx="9144000" cy="4062046"/>
          </a:xfrm>
          <a:prstGeom prst="rect">
            <a:avLst/>
          </a:prstGeom>
        </p:spPr>
        <p:txBody>
          <a:bodyPr vert="horz" wrap="none" lIns="91440" tIns="45720" rIns="91440" bIns="45720" rtlCol="0" anchor="t">
            <a:noAutofit/>
          </a:bodyPr>
          <a:lstStyle>
            <a:lvl1pPr algn="r" defTabSz="914400" rtl="1" eaLnBrk="1" latinLnBrk="0" hangingPunct="1">
              <a:lnSpc>
                <a:spcPct val="90000"/>
              </a:lnSpc>
              <a:spcBef>
                <a:spcPct val="0"/>
              </a:spcBef>
              <a:buNone/>
              <a:defRPr sz="9600" b="0" kern="12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ea typeface="+mj-ea"/>
                <a:cs typeface="+mj-cs"/>
              </a:defRPr>
            </a:lvl1pPr>
          </a:lstStyle>
          <a:p>
            <a:pPr algn="ctr"/>
            <a:r>
              <a:rPr lang="en-US" sz="16600" b="1" dirty="0">
                <a:latin typeface="Narkisim" panose="020E0502050101010101" pitchFamily="34" charset="-79"/>
                <a:cs typeface="Narkisim" panose="020E0502050101010101" pitchFamily="34" charset="-79"/>
              </a:rPr>
              <a:t>Questions ?</a:t>
            </a:r>
            <a:endParaRPr lang="he-IL" sz="480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5D4F6770-F023-4BD4-8AD4-537CC689AC98}"/>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55778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1422" y="1632273"/>
            <a:ext cx="9144000" cy="4062046"/>
          </a:xfrm>
        </p:spPr>
        <p:txBody>
          <a:bodyPr>
            <a:noAutofit/>
          </a:bodyPr>
          <a:lstStyle/>
          <a:p>
            <a:pPr algn="ctr"/>
            <a:r>
              <a:rPr lang="en-US" sz="19900" b="1" dirty="0">
                <a:latin typeface="Narkisim" panose="020E0502050101010101" pitchFamily="34" charset="-79"/>
                <a:cs typeface="Narkisim" panose="020E0502050101010101" pitchFamily="34" charset="-79"/>
              </a:rPr>
              <a:t>Thanks !</a:t>
            </a:r>
            <a:endParaRPr lang="he-IL" sz="54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75525C7B-EB65-47E5-A1DC-1FED662109C2}" type="slidenum">
              <a:rPr lang="he-IL" smtClean="0"/>
              <a:t>41</a:t>
            </a:fld>
            <a:endParaRPr lang="he-IL"/>
          </a:p>
        </p:txBody>
      </p:sp>
      <p:sp>
        <p:nvSpPr>
          <p:cNvPr id="3" name="Footer Placeholder 2">
            <a:extLst>
              <a:ext uri="{FF2B5EF4-FFF2-40B4-BE49-F238E27FC236}">
                <a16:creationId xmlns:a16="http://schemas.microsoft.com/office/drawing/2014/main" id="{D80F8658-D7A7-4BA8-B173-E94B96095BD5}"/>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143847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AF67-6E2B-4F21-932A-E19E5F846427}"/>
              </a:ext>
            </a:extLst>
          </p:cNvPr>
          <p:cNvSpPr>
            <a:spLocks noGrp="1"/>
          </p:cNvSpPr>
          <p:nvPr>
            <p:ph type="title"/>
          </p:nvPr>
        </p:nvSpPr>
        <p:spPr>
          <a:xfrm>
            <a:off x="838200" y="365126"/>
            <a:ext cx="10515600" cy="831908"/>
          </a:xfrm>
        </p:spPr>
        <p:txBody>
          <a:bodyPr>
            <a:normAutofit fontScale="90000"/>
          </a:bodyPr>
          <a:lstStyle/>
          <a:p>
            <a:pPr algn="ctr" rtl="0"/>
            <a:r>
              <a:rPr lang="en-US" dirty="0"/>
              <a:t>CPS</a:t>
            </a:r>
            <a:r>
              <a:rPr lang="he-IL" dirty="0"/>
              <a:t> </a:t>
            </a:r>
            <a:r>
              <a:rPr lang="en-US" dirty="0"/>
              <a:t>EXAMPLE</a:t>
            </a:r>
            <a:r>
              <a:rPr lang="he-IL" dirty="0"/>
              <a:t>: </a:t>
            </a:r>
            <a:r>
              <a:rPr lang="en-US" dirty="0"/>
              <a:t>Air Traffic Control</a:t>
            </a:r>
            <a:endParaRPr lang="en-IL" dirty="0"/>
          </a:p>
        </p:txBody>
      </p:sp>
      <p:sp>
        <p:nvSpPr>
          <p:cNvPr id="4" name="Slide Number Placeholder 3">
            <a:extLst>
              <a:ext uri="{FF2B5EF4-FFF2-40B4-BE49-F238E27FC236}">
                <a16:creationId xmlns:a16="http://schemas.microsoft.com/office/drawing/2014/main" id="{BBF20824-3017-4994-AF0E-4858F5B4E903}"/>
              </a:ext>
            </a:extLst>
          </p:cNvPr>
          <p:cNvSpPr>
            <a:spLocks noGrp="1"/>
          </p:cNvSpPr>
          <p:nvPr>
            <p:ph type="sldNum" sz="quarter" idx="12"/>
          </p:nvPr>
        </p:nvSpPr>
        <p:spPr/>
        <p:txBody>
          <a:bodyPr/>
          <a:lstStyle/>
          <a:p>
            <a:fld id="{75525C7B-EB65-47E5-A1DC-1FED662109C2}" type="slidenum">
              <a:rPr lang="he-IL" smtClean="0"/>
              <a:t>5</a:t>
            </a:fld>
            <a:endParaRPr lang="he-IL"/>
          </a:p>
        </p:txBody>
      </p:sp>
      <p:pic>
        <p:nvPicPr>
          <p:cNvPr id="6" name="Picture 2" descr="DanseThalesExampleContext">
            <a:extLst>
              <a:ext uri="{FF2B5EF4-FFF2-40B4-BE49-F238E27FC236}">
                <a16:creationId xmlns:a16="http://schemas.microsoft.com/office/drawing/2014/main" id="{D9A21E61-DDCD-41AF-8A50-78941027705E}"/>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325462"/>
            <a:ext cx="10515600" cy="5021199"/>
          </a:xfrm>
          <a:prstGeom prst="rect">
            <a:avLst/>
          </a:prstGeom>
          <a:noFill/>
        </p:spPr>
      </p:pic>
      <p:sp>
        <p:nvSpPr>
          <p:cNvPr id="3" name="Footer Placeholder 2">
            <a:extLst>
              <a:ext uri="{FF2B5EF4-FFF2-40B4-BE49-F238E27FC236}">
                <a16:creationId xmlns:a16="http://schemas.microsoft.com/office/drawing/2014/main" id="{EF634EF7-644A-4426-B0E9-7CBBA22A16DE}"/>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605909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7903-90A7-4888-8B75-8E2B84C75AD4}"/>
              </a:ext>
            </a:extLst>
          </p:cNvPr>
          <p:cNvSpPr>
            <a:spLocks noGrp="1"/>
          </p:cNvSpPr>
          <p:nvPr>
            <p:ph type="title"/>
          </p:nvPr>
        </p:nvSpPr>
        <p:spPr>
          <a:xfrm>
            <a:off x="838200" y="237393"/>
            <a:ext cx="10515600" cy="1325563"/>
          </a:xfrm>
        </p:spPr>
        <p:txBody>
          <a:bodyPr/>
          <a:lstStyle/>
          <a:p>
            <a:pPr algn="ctr" rtl="0"/>
            <a:r>
              <a:rPr lang="en-US" dirty="0"/>
              <a:t>The </a:t>
            </a:r>
            <a:r>
              <a:rPr lang="en-US" dirty="0">
                <a:latin typeface="Arial" panose="020B0604020202020204" pitchFamily="34" charset="0"/>
                <a:cs typeface="Arial" panose="020B0604020202020204" pitchFamily="34" charset="0"/>
              </a:rPr>
              <a:t>80’s</a:t>
            </a:r>
            <a:endParaRPr lang="en-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A52C5A1-5A69-4DEF-A1F1-32DF3F9A31A9}"/>
              </a:ext>
            </a:extLst>
          </p:cNvPr>
          <p:cNvSpPr>
            <a:spLocks noGrp="1"/>
          </p:cNvSpPr>
          <p:nvPr>
            <p:ph idx="1"/>
          </p:nvPr>
        </p:nvSpPr>
        <p:spPr>
          <a:xfrm>
            <a:off x="1120000" y="1450730"/>
            <a:ext cx="10233800" cy="5169877"/>
          </a:xfrm>
        </p:spPr>
        <p:txBody>
          <a:bodyPr>
            <a:normAutofit/>
          </a:bodyPr>
          <a:lstStyle/>
          <a:p>
            <a:pPr algn="l" rtl="0"/>
            <a:r>
              <a:rPr lang="en-US" dirty="0"/>
              <a:t>A very complex project (such as Lavie in Israel) promotes the development of modeling tools and methods</a:t>
            </a:r>
            <a:br>
              <a:rPr lang="en-US" dirty="0"/>
            </a:br>
            <a:endParaRPr lang="he-IL" dirty="0"/>
          </a:p>
          <a:p>
            <a:pPr algn="l" rtl="0"/>
            <a:r>
              <a:rPr lang="en-US" dirty="0"/>
              <a:t>Very intensive activity on the </a:t>
            </a:r>
            <a:br>
              <a:rPr lang="en-US" dirty="0"/>
            </a:br>
            <a:r>
              <a:rPr lang="en-US" dirty="0"/>
              <a:t>subject:</a:t>
            </a:r>
          </a:p>
          <a:p>
            <a:pPr lvl="1" algn="l" rtl="0"/>
            <a:r>
              <a:rPr lang="en-US" dirty="0"/>
              <a:t>STATECHARTS</a:t>
            </a:r>
          </a:p>
          <a:p>
            <a:pPr lvl="1" algn="l" rtl="0"/>
            <a:r>
              <a:rPr lang="en-US" i="1" dirty="0"/>
              <a:t>STATEMATE tool</a:t>
            </a:r>
          </a:p>
          <a:p>
            <a:pPr lvl="1" algn="l" rtl="0"/>
            <a:r>
              <a:rPr lang="en-US" i="1" dirty="0"/>
              <a:t>ECSAM modeling method</a:t>
            </a:r>
            <a:endParaRPr lang="he-IL" i="1" dirty="0"/>
          </a:p>
          <a:p>
            <a:pPr marL="0" indent="0" algn="l" rtl="0">
              <a:buNone/>
            </a:pPr>
            <a:endParaRPr lang="he-IL" dirty="0"/>
          </a:p>
          <a:p>
            <a:pPr algn="l" rtl="0"/>
            <a:r>
              <a:rPr lang="en-US" dirty="0"/>
              <a:t>A comprehensive article describing the development:</a:t>
            </a:r>
            <a:br>
              <a:rPr lang="en-US" dirty="0"/>
            </a:br>
            <a:r>
              <a:rPr lang="en-GB" sz="2400" dirty="0"/>
              <a:t>StateChart in the Making: A Personal Account</a:t>
            </a:r>
            <a:r>
              <a:rPr lang="he-IL" sz="2400" dirty="0"/>
              <a:t>- </a:t>
            </a:r>
            <a:r>
              <a:rPr lang="en-GB" sz="2400" dirty="0"/>
              <a:t> </a:t>
            </a:r>
            <a:r>
              <a:rPr lang="en-US" sz="2400" dirty="0"/>
              <a:t> Prof. </a:t>
            </a:r>
            <a:r>
              <a:rPr lang="en-GB" sz="2400" dirty="0"/>
              <a:t>David Harel </a:t>
            </a:r>
            <a:r>
              <a:rPr lang="he-IL" sz="2400" dirty="0"/>
              <a:t> </a:t>
            </a:r>
            <a:endParaRPr lang="en-IL" dirty="0"/>
          </a:p>
        </p:txBody>
      </p:sp>
      <p:sp>
        <p:nvSpPr>
          <p:cNvPr id="4" name="Slide Number Placeholder 3">
            <a:extLst>
              <a:ext uri="{FF2B5EF4-FFF2-40B4-BE49-F238E27FC236}">
                <a16:creationId xmlns:a16="http://schemas.microsoft.com/office/drawing/2014/main" id="{17E82B05-FBAB-46D9-85FE-EE6E15546D8D}"/>
              </a:ext>
            </a:extLst>
          </p:cNvPr>
          <p:cNvSpPr>
            <a:spLocks noGrp="1"/>
          </p:cNvSpPr>
          <p:nvPr>
            <p:ph type="sldNum" sz="quarter" idx="12"/>
          </p:nvPr>
        </p:nvSpPr>
        <p:spPr/>
        <p:txBody>
          <a:bodyPr/>
          <a:lstStyle/>
          <a:p>
            <a:fld id="{75525C7B-EB65-47E5-A1DC-1FED662109C2}" type="slidenum">
              <a:rPr lang="he-IL" smtClean="0"/>
              <a:t>6</a:t>
            </a:fld>
            <a:endParaRPr lang="he-IL"/>
          </a:p>
        </p:txBody>
      </p:sp>
      <p:sp>
        <p:nvSpPr>
          <p:cNvPr id="9" name="Rectangle 3">
            <a:extLst>
              <a:ext uri="{FF2B5EF4-FFF2-40B4-BE49-F238E27FC236}">
                <a16:creationId xmlns:a16="http://schemas.microsoft.com/office/drawing/2014/main" id="{0E429B44-A8FB-4A53-86E8-A5973B392B96}"/>
              </a:ext>
            </a:extLst>
          </p:cNvPr>
          <p:cNvSpPr txBox="1">
            <a:spLocks noChangeArrowheads="1"/>
          </p:cNvSpPr>
          <p:nvPr/>
        </p:nvSpPr>
        <p:spPr>
          <a:xfrm>
            <a:off x="6306680" y="2454513"/>
            <a:ext cx="6096000" cy="3299359"/>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2075" tIns="46038" rIns="92075" bIns="46038">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defTabSz="762000">
              <a:lnSpc>
                <a:spcPct val="90000"/>
              </a:lnSpc>
              <a:buNone/>
            </a:pPr>
            <a:r>
              <a:rPr lang="en-US" sz="1800" dirty="0"/>
              <a:t>Systems Modeling &amp; Requirements Specification Using ECSAM:</a:t>
            </a:r>
            <a:r>
              <a:rPr lang="he-IL" sz="1800" dirty="0"/>
              <a:t> </a:t>
            </a:r>
            <a:r>
              <a:rPr lang="en-US" sz="1800" dirty="0"/>
              <a:t>An Analysis Method for Embedded and 	Computer-Based Systems</a:t>
            </a:r>
            <a:r>
              <a:rPr lang="en-US" sz="1800" b="1" dirty="0"/>
              <a:t> </a:t>
            </a:r>
            <a:r>
              <a:rPr lang="en-US" sz="1800" dirty="0"/>
              <a:t> </a:t>
            </a:r>
            <a:endParaRPr lang="en-US" sz="1800" i="1" dirty="0"/>
          </a:p>
          <a:p>
            <a:pPr marL="1238250" lvl="2" indent="-228600" defTabSz="762000">
              <a:lnSpc>
                <a:spcPct val="90000"/>
              </a:lnSpc>
              <a:buFont typeface="Wingdings" pitchFamily="2" charset="2"/>
              <a:buNone/>
            </a:pPr>
            <a:r>
              <a:rPr lang="en-US" sz="1400" i="1" dirty="0"/>
              <a:t>by Jonah Z. Lavi and Joseph Kudish</a:t>
            </a:r>
            <a:r>
              <a:rPr lang="en-US" sz="1600" dirty="0"/>
              <a:t> </a:t>
            </a:r>
            <a:endParaRPr lang="he-IL" sz="1400" dirty="0"/>
          </a:p>
          <a:p>
            <a:pPr marL="365125" indent="-365125" defTabSz="762000">
              <a:lnSpc>
                <a:spcPct val="90000"/>
              </a:lnSpc>
            </a:pPr>
            <a:endParaRPr lang="en-US" sz="1800" dirty="0"/>
          </a:p>
          <a:p>
            <a:pPr marL="0" indent="0" defTabSz="762000">
              <a:lnSpc>
                <a:spcPct val="90000"/>
              </a:lnSpc>
              <a:buNone/>
            </a:pPr>
            <a:endParaRPr lang="he-IL" sz="1800" dirty="0"/>
          </a:p>
          <a:p>
            <a:pPr marL="0" indent="0" defTabSz="762000">
              <a:lnSpc>
                <a:spcPct val="90000"/>
              </a:lnSpc>
              <a:buNone/>
            </a:pPr>
            <a:r>
              <a:rPr lang="en-US" sz="1800" dirty="0"/>
              <a:t>Modeling Reactive Systems with StateChart</a:t>
            </a:r>
            <a:r>
              <a:rPr lang="he-IL" sz="1800" dirty="0"/>
              <a:t> :</a:t>
            </a:r>
            <a:r>
              <a:rPr lang="en-US" sz="1800" dirty="0"/>
              <a:t>The Statement Approach</a:t>
            </a:r>
          </a:p>
          <a:p>
            <a:pPr marL="1238250" lvl="2" indent="-228600" defTabSz="762000">
              <a:lnSpc>
                <a:spcPct val="90000"/>
              </a:lnSpc>
              <a:buFont typeface="Wingdings" pitchFamily="2" charset="2"/>
              <a:buNone/>
            </a:pPr>
            <a:r>
              <a:rPr lang="en-US" sz="1400" i="1" dirty="0"/>
              <a:t>by David Harel and Michal Politi  </a:t>
            </a:r>
          </a:p>
        </p:txBody>
      </p:sp>
      <p:pic>
        <p:nvPicPr>
          <p:cNvPr id="11" name="prodImage" descr="511X08DDV5L">
            <a:extLst>
              <a:ext uri="{FF2B5EF4-FFF2-40B4-BE49-F238E27FC236}">
                <a16:creationId xmlns:a16="http://schemas.microsoft.com/office/drawing/2014/main" id="{3D525189-A01E-4237-AF32-41E5199C483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504" r="7437"/>
          <a:stretch/>
        </p:blipFill>
        <p:spPr bwMode="auto">
          <a:xfrm>
            <a:off x="10882379" y="3127573"/>
            <a:ext cx="759678" cy="1009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modeling reactive systems with statecharts">
            <a:extLst>
              <a:ext uri="{FF2B5EF4-FFF2-40B4-BE49-F238E27FC236}">
                <a16:creationId xmlns:a16="http://schemas.microsoft.com/office/drawing/2014/main" id="{B0E755DB-409F-4247-85C0-8489257DF9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46191" y="4560805"/>
            <a:ext cx="695866"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a:extLst>
              <a:ext uri="{FF2B5EF4-FFF2-40B4-BE49-F238E27FC236}">
                <a16:creationId xmlns:a16="http://schemas.microsoft.com/office/drawing/2014/main" id="{EE4B7EF1-EBC0-40D6-B164-29D27C57E6DC}"/>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257502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Narkisim" panose="020E0502050101010101" pitchFamily="34" charset="-79"/>
                <a:cs typeface="Narkisim" panose="020E0502050101010101" pitchFamily="34" charset="-79"/>
              </a:rPr>
              <a:t>ECSAM method</a:t>
            </a:r>
            <a:endParaRPr lang="he-IL" dirty="0">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838200" y="1597024"/>
            <a:ext cx="10515600" cy="4751021"/>
          </a:xfrm>
        </p:spPr>
        <p:txBody>
          <a:bodyPr>
            <a:normAutofit/>
          </a:bodyPr>
          <a:lstStyle/>
          <a:p>
            <a:pPr algn="l" rtl="0">
              <a:lnSpc>
                <a:spcPct val="140000"/>
              </a:lnSpc>
            </a:pPr>
            <a:r>
              <a:rPr lang="en-US" sz="3000" dirty="0">
                <a:latin typeface="Narkisim" panose="020E0502050101010101" pitchFamily="34" charset="-79"/>
                <a:cs typeface="Narkisim" panose="020E0502050101010101" pitchFamily="34" charset="-79"/>
              </a:rPr>
              <a:t>A method for presenting engineering requirements and models for computer-based systems</a:t>
            </a:r>
          </a:p>
          <a:p>
            <a:pPr algn="l" rtl="0">
              <a:lnSpc>
                <a:spcPct val="140000"/>
              </a:lnSpc>
            </a:pPr>
            <a:r>
              <a:rPr lang="en-US" sz="3000" dirty="0">
                <a:latin typeface="Narkisim" panose="020E0502050101010101" pitchFamily="34" charset="-79"/>
                <a:cs typeface="Narkisim" panose="020E0502050101010101" pitchFamily="34" charset="-79"/>
              </a:rPr>
              <a:t>Displays the system using three complementary consistent views</a:t>
            </a:r>
          </a:p>
          <a:p>
            <a:pPr algn="l" rtl="0">
              <a:lnSpc>
                <a:spcPct val="140000"/>
              </a:lnSpc>
            </a:pPr>
            <a:r>
              <a:rPr lang="en-US" sz="3000" dirty="0">
                <a:latin typeface="Narkisim" panose="020E0502050101010101" pitchFamily="34" charset="-79"/>
                <a:cs typeface="Narkisim" panose="020E0502050101010101" pitchFamily="34" charset="-79"/>
              </a:rPr>
              <a:t>The modeling is done in a way that is appropriate for systems and subsystem analysis</a:t>
            </a:r>
          </a:p>
          <a:p>
            <a:pPr algn="l" rtl="0">
              <a:lnSpc>
                <a:spcPct val="140000"/>
              </a:lnSpc>
            </a:pPr>
            <a:r>
              <a:rPr lang="en-US" sz="3000" dirty="0">
                <a:latin typeface="Narkisim" panose="020E0502050101010101" pitchFamily="34" charset="-79"/>
                <a:cs typeface="Narkisim" panose="020E0502050101010101" pitchFamily="34" charset="-79"/>
              </a:rPr>
              <a:t>Based on the </a:t>
            </a:r>
            <a:r>
              <a:rPr lang="en-US" sz="3000" dirty="0" err="1">
                <a:latin typeface="Narkisim" panose="020E0502050101010101" pitchFamily="34" charset="-79"/>
                <a:cs typeface="Narkisim" panose="020E0502050101010101" pitchFamily="34" charset="-79"/>
              </a:rPr>
              <a:t>StateCharts</a:t>
            </a:r>
            <a:r>
              <a:rPr lang="en-US" sz="3000" dirty="0">
                <a:latin typeface="Narkisim" panose="020E0502050101010101" pitchFamily="34" charset="-79"/>
                <a:cs typeface="Narkisim" panose="020E0502050101010101" pitchFamily="34" charset="-79"/>
              </a:rPr>
              <a:t> language published by Prof. David Harel</a:t>
            </a:r>
            <a:br>
              <a:rPr lang="en-US" sz="3000" dirty="0">
                <a:latin typeface="Narkisim" panose="020E0502050101010101" pitchFamily="34" charset="-79"/>
                <a:cs typeface="Narkisim" panose="020E0502050101010101" pitchFamily="34" charset="-79"/>
              </a:rPr>
            </a:br>
            <a:r>
              <a:rPr lang="en-US" sz="1500" dirty="0"/>
              <a:t>David Harel. (2007). </a:t>
            </a:r>
            <a:r>
              <a:rPr lang="en-US" sz="1500" dirty="0" err="1"/>
              <a:t>Statecharts</a:t>
            </a:r>
            <a:r>
              <a:rPr lang="en-US" sz="1500" dirty="0"/>
              <a:t> in the Making: A Personal Account. The Weizmann Institute of Science.</a:t>
            </a:r>
            <a:endParaRPr lang="he-IL" sz="1500" dirty="0"/>
          </a:p>
          <a:p>
            <a:pPr algn="l" rtl="0">
              <a:lnSpc>
                <a:spcPct val="150000"/>
              </a:lnSpc>
            </a:pPr>
            <a:endParaRPr lang="he-IL" sz="2000" dirty="0">
              <a:latin typeface="Narkisim" panose="020E0502050101010101" pitchFamily="34" charset="-79"/>
              <a:cs typeface="Narkisim" panose="020E0502050101010101" pitchFamily="34" charset="-79"/>
            </a:endParaRPr>
          </a:p>
        </p:txBody>
      </p:sp>
      <p:sp>
        <p:nvSpPr>
          <p:cNvPr id="6" name="Slide Number Placeholder 5"/>
          <p:cNvSpPr>
            <a:spLocks noGrp="1"/>
          </p:cNvSpPr>
          <p:nvPr>
            <p:ph type="sldNum" sz="quarter" idx="12"/>
          </p:nvPr>
        </p:nvSpPr>
        <p:spPr/>
        <p:txBody>
          <a:bodyPr/>
          <a:lstStyle/>
          <a:p>
            <a:fld id="{75525C7B-EB65-47E5-A1DC-1FED662109C2}" type="slidenum">
              <a:rPr lang="he-IL" smtClean="0"/>
              <a:t>7</a:t>
            </a:fld>
            <a:endParaRPr lang="he-IL"/>
          </a:p>
        </p:txBody>
      </p:sp>
      <p:pic>
        <p:nvPicPr>
          <p:cNvPr id="5" name="Picture 4"/>
          <p:cNvPicPr>
            <a:picLocks noChangeAspect="1"/>
          </p:cNvPicPr>
          <p:nvPr/>
        </p:nvPicPr>
        <p:blipFill>
          <a:blip r:embed="rId3"/>
          <a:stretch>
            <a:fillRect/>
          </a:stretch>
        </p:blipFill>
        <p:spPr>
          <a:xfrm>
            <a:off x="2581755" y="1680794"/>
            <a:ext cx="7028970" cy="4011571"/>
          </a:xfrm>
          <a:prstGeom prst="rect">
            <a:avLst/>
          </a:prstGeom>
        </p:spPr>
      </p:pic>
      <p:cxnSp>
        <p:nvCxnSpPr>
          <p:cNvPr id="9" name="Straight Connector 8"/>
          <p:cNvCxnSpPr/>
          <p:nvPr/>
        </p:nvCxnSpPr>
        <p:spPr>
          <a:xfrm flipV="1">
            <a:off x="5892800" y="1825624"/>
            <a:ext cx="3594100" cy="263207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96000" y="5016500"/>
            <a:ext cx="3514725" cy="156014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486900" y="1825624"/>
            <a:ext cx="123825" cy="475102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6B44E93-2FB9-4471-BCD0-3DE46FA39FEF}"/>
              </a:ext>
            </a:extLst>
          </p:cNvPr>
          <p:cNvSpPr>
            <a:spLocks noGrp="1"/>
          </p:cNvSpPr>
          <p:nvPr>
            <p:ph type="ftr" sz="quarter" idx="11"/>
          </p:nvPr>
        </p:nvSpPr>
        <p:spPr/>
        <p:txBody>
          <a:bodyPr/>
          <a:lstStyle/>
          <a:p>
            <a:r>
              <a:rPr lang="en-GB" dirty="0"/>
              <a:t>M. Winokur, A. Zaguri</a:t>
            </a:r>
            <a:endParaRPr lang="he-IL" dirty="0"/>
          </a:p>
        </p:txBody>
      </p:sp>
      <p:pic>
        <p:nvPicPr>
          <p:cNvPr id="11" name="Picture 10"/>
          <p:cNvPicPr>
            <a:picLocks noChangeAspect="1"/>
          </p:cNvPicPr>
          <p:nvPr/>
        </p:nvPicPr>
        <p:blipFill>
          <a:blip r:embed="rId4"/>
          <a:stretch>
            <a:fillRect/>
          </a:stretch>
        </p:blipFill>
        <p:spPr>
          <a:xfrm>
            <a:off x="2676952" y="1491024"/>
            <a:ext cx="6838095" cy="4533333"/>
          </a:xfrm>
          <a:prstGeom prst="rect">
            <a:avLst/>
          </a:prstGeom>
        </p:spPr>
      </p:pic>
    </p:spTree>
    <p:extLst>
      <p:ext uri="{BB962C8B-B14F-4D97-AF65-F5344CB8AC3E}">
        <p14:creationId xmlns:p14="http://schemas.microsoft.com/office/powerpoint/2010/main" val="323357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CFD2D-30FC-481D-BE60-015F833B083E}"/>
              </a:ext>
            </a:extLst>
          </p:cNvPr>
          <p:cNvSpPr>
            <a:spLocks noGrp="1"/>
          </p:cNvSpPr>
          <p:nvPr>
            <p:ph type="title"/>
          </p:nvPr>
        </p:nvSpPr>
        <p:spPr/>
        <p:txBody>
          <a:bodyPr/>
          <a:lstStyle/>
          <a:p>
            <a:pPr algn="ctr" rtl="0"/>
            <a:r>
              <a:rPr lang="en-US" dirty="0">
                <a:latin typeface="Arial" panose="020B0604020202020204" pitchFamily="34" charset="0"/>
                <a:cs typeface="Arial" panose="020B0604020202020204" pitchFamily="34" charset="0"/>
              </a:rPr>
              <a:t>90’</a:t>
            </a:r>
            <a:r>
              <a:rPr lang="en-US" dirty="0"/>
              <a:t>s and </a:t>
            </a:r>
            <a:r>
              <a:rPr lang="en-US" dirty="0">
                <a:latin typeface="Arial" panose="020B0604020202020204" pitchFamily="34" charset="0"/>
                <a:cs typeface="Arial" panose="020B0604020202020204" pitchFamily="34" charset="0"/>
              </a:rPr>
              <a:t>2000’s</a:t>
            </a:r>
            <a:r>
              <a:rPr lang="en-US" dirty="0"/>
              <a:t> (continued)</a:t>
            </a:r>
            <a:endParaRPr lang="en-IL" dirty="0"/>
          </a:p>
        </p:txBody>
      </p:sp>
      <p:sp>
        <p:nvSpPr>
          <p:cNvPr id="3" name="Content Placeholder 2">
            <a:extLst>
              <a:ext uri="{FF2B5EF4-FFF2-40B4-BE49-F238E27FC236}">
                <a16:creationId xmlns:a16="http://schemas.microsoft.com/office/drawing/2014/main" id="{4F3C7E53-7CE8-44F9-BE8E-9C336F6A772B}"/>
              </a:ext>
            </a:extLst>
          </p:cNvPr>
          <p:cNvSpPr>
            <a:spLocks noGrp="1"/>
          </p:cNvSpPr>
          <p:nvPr>
            <p:ph idx="1"/>
          </p:nvPr>
        </p:nvSpPr>
        <p:spPr>
          <a:xfrm>
            <a:off x="625809" y="1630424"/>
            <a:ext cx="5116900" cy="4786190"/>
          </a:xfrm>
        </p:spPr>
        <p:txBody>
          <a:bodyPr>
            <a:normAutofit/>
          </a:bodyPr>
          <a:lstStyle/>
          <a:p>
            <a:pPr algn="l" rtl="0"/>
            <a:r>
              <a:rPr lang="en-US" dirty="0"/>
              <a:t>Unified Modeling Language -UML in the software</a:t>
            </a:r>
          </a:p>
          <a:p>
            <a:pPr algn="l" rtl="0"/>
            <a:r>
              <a:rPr lang="en-US" dirty="0"/>
              <a:t>SysML: A derivative of UML for systems</a:t>
            </a:r>
          </a:p>
          <a:p>
            <a:pPr algn="l" rtl="0"/>
            <a:r>
              <a:rPr lang="en-US" dirty="0"/>
              <a:t>Additional initiatives:</a:t>
            </a:r>
          </a:p>
          <a:p>
            <a:pPr lvl="1" algn="l" rtl="0"/>
            <a:r>
              <a:rPr lang="en-US" dirty="0"/>
              <a:t>OPM (language and tools) led by Prof. Dov Dori at the Technion</a:t>
            </a:r>
            <a:br>
              <a:rPr lang="en-US" dirty="0"/>
            </a:br>
            <a:r>
              <a:rPr lang="en-GB" sz="1800" dirty="0">
                <a:hlinkClick r:id="rId2"/>
              </a:rPr>
              <a:t>https://en.wikipedia.org/wiki/Object_Process_Methodology</a:t>
            </a:r>
            <a:endParaRPr lang="en-GB" sz="1800" dirty="0"/>
          </a:p>
          <a:p>
            <a:pPr lvl="1" algn="l" rtl="0"/>
            <a:r>
              <a:rPr lang="en-US" dirty="0"/>
              <a:t>Language and tools MODELICA</a:t>
            </a:r>
            <a:br>
              <a:rPr lang="en-US" dirty="0"/>
            </a:br>
            <a:r>
              <a:rPr lang="en-GB" sz="1800" dirty="0">
                <a:hlinkClick r:id="rId3"/>
              </a:rPr>
              <a:t>https://www.modelica.org</a:t>
            </a:r>
            <a:endParaRPr lang="he-IL" sz="1800" dirty="0"/>
          </a:p>
          <a:p>
            <a:pPr lvl="1" algn="l" rtl="0"/>
            <a:r>
              <a:rPr lang="he-IL" dirty="0"/>
              <a:t>.......</a:t>
            </a:r>
          </a:p>
        </p:txBody>
      </p:sp>
      <p:sp>
        <p:nvSpPr>
          <p:cNvPr id="4" name="Slide Number Placeholder 3">
            <a:extLst>
              <a:ext uri="{FF2B5EF4-FFF2-40B4-BE49-F238E27FC236}">
                <a16:creationId xmlns:a16="http://schemas.microsoft.com/office/drawing/2014/main" id="{CAA6B409-BCC1-4310-ABE3-CC5DA77EAD5F}"/>
              </a:ext>
            </a:extLst>
          </p:cNvPr>
          <p:cNvSpPr>
            <a:spLocks noGrp="1"/>
          </p:cNvSpPr>
          <p:nvPr>
            <p:ph type="sldNum" sz="quarter" idx="12"/>
          </p:nvPr>
        </p:nvSpPr>
        <p:spPr/>
        <p:txBody>
          <a:bodyPr/>
          <a:lstStyle/>
          <a:p>
            <a:fld id="{75525C7B-EB65-47E5-A1DC-1FED662109C2}" type="slidenum">
              <a:rPr lang="he-IL" smtClean="0"/>
              <a:t>8</a:t>
            </a:fld>
            <a:endParaRPr lang="he-IL"/>
          </a:p>
        </p:txBody>
      </p:sp>
      <p:pic>
        <p:nvPicPr>
          <p:cNvPr id="7" name="Picture 6">
            <a:extLst>
              <a:ext uri="{FF2B5EF4-FFF2-40B4-BE49-F238E27FC236}">
                <a16:creationId xmlns:a16="http://schemas.microsoft.com/office/drawing/2014/main" id="{A6DAEB3F-37B7-47B6-AD96-292F7041A56E}"/>
              </a:ext>
            </a:extLst>
          </p:cNvPr>
          <p:cNvPicPr>
            <a:picLocks noChangeAspect="1"/>
          </p:cNvPicPr>
          <p:nvPr/>
        </p:nvPicPr>
        <p:blipFill>
          <a:blip r:embed="rId4"/>
          <a:stretch>
            <a:fillRect/>
          </a:stretch>
        </p:blipFill>
        <p:spPr>
          <a:xfrm>
            <a:off x="6449290" y="1561988"/>
            <a:ext cx="5116901" cy="3552667"/>
          </a:xfrm>
          <a:prstGeom prst="rect">
            <a:avLst/>
          </a:prstGeom>
        </p:spPr>
      </p:pic>
      <p:sp>
        <p:nvSpPr>
          <p:cNvPr id="8" name="TextBox 7">
            <a:extLst>
              <a:ext uri="{FF2B5EF4-FFF2-40B4-BE49-F238E27FC236}">
                <a16:creationId xmlns:a16="http://schemas.microsoft.com/office/drawing/2014/main" id="{A9585A97-C3E9-4FAA-A1FE-09B3197A5A31}"/>
              </a:ext>
            </a:extLst>
          </p:cNvPr>
          <p:cNvSpPr txBox="1"/>
          <p:nvPr/>
        </p:nvSpPr>
        <p:spPr>
          <a:xfrm>
            <a:off x="6083233" y="5114655"/>
            <a:ext cx="5576521" cy="1301959"/>
          </a:xfrm>
          <a:prstGeom prst="rect">
            <a:avLst/>
          </a:prstGeom>
          <a:noFill/>
        </p:spPr>
        <p:txBody>
          <a:bodyPr wrap="square">
            <a:spAutoFit/>
          </a:bodyPr>
          <a:lstStyle/>
          <a:p>
            <a:pPr marL="457200" lvl="1" indent="0" algn="l">
              <a:lnSpc>
                <a:spcPct val="150000"/>
              </a:lnSpc>
              <a:buNone/>
            </a:pPr>
            <a:r>
              <a:rPr lang="en-US" sz="1800" dirty="0"/>
              <a:t>OMG Systems Modeling Language (OMG </a:t>
            </a:r>
            <a:r>
              <a:rPr lang="en-US" sz="1800" dirty="0" err="1"/>
              <a:t>SySML</a:t>
            </a:r>
            <a:r>
              <a:rPr lang="en-US" sz="1800" dirty="0"/>
              <a:t>™), Version 1.3. (2012, June). </a:t>
            </a:r>
            <a:r>
              <a:rPr lang="en-US" sz="1800" dirty="0">
                <a:hlinkClick r:id="rId5"/>
              </a:rPr>
              <a:t>https://www.omg.org/spec/SysML/1.3/PDF</a:t>
            </a:r>
            <a:endParaRPr lang="he-IL" sz="1800" dirty="0"/>
          </a:p>
        </p:txBody>
      </p:sp>
      <p:sp>
        <p:nvSpPr>
          <p:cNvPr id="5" name="Footer Placeholder 4">
            <a:extLst>
              <a:ext uri="{FF2B5EF4-FFF2-40B4-BE49-F238E27FC236}">
                <a16:creationId xmlns:a16="http://schemas.microsoft.com/office/drawing/2014/main" id="{238DF5C5-89D0-4D0E-8FD5-11F39519704D}"/>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315496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Status of use in modeling tools (1/2)</a:t>
            </a:r>
            <a:endParaRPr lang="he-IL" dirty="0">
              <a:latin typeface="Narkisim" panose="020E0502050101010101" pitchFamily="34" charset="-79"/>
              <a:cs typeface="Narkisim" panose="020E0502050101010101" pitchFamily="34" charset="-79"/>
            </a:endParaRPr>
          </a:p>
        </p:txBody>
      </p:sp>
      <p:sp>
        <p:nvSpPr>
          <p:cNvPr id="3" name="Content Placeholder 2"/>
          <p:cNvSpPr>
            <a:spLocks noGrp="1"/>
          </p:cNvSpPr>
          <p:nvPr>
            <p:ph idx="1"/>
          </p:nvPr>
        </p:nvSpPr>
        <p:spPr>
          <a:xfrm>
            <a:off x="838200" y="1597024"/>
            <a:ext cx="10515600" cy="4751021"/>
          </a:xfrm>
        </p:spPr>
        <p:txBody>
          <a:bodyPr>
            <a:normAutofit fontScale="92500"/>
          </a:bodyPr>
          <a:lstStyle/>
          <a:p>
            <a:pPr algn="l" rtl="0"/>
            <a:r>
              <a:rPr lang="en-US" sz="3600" dirty="0"/>
              <a:t>Modeling  in engineering disciplines with the help of computerized tools are standard in Industrial use and  Academic Courses teaching.</a:t>
            </a:r>
          </a:p>
          <a:p>
            <a:pPr algn="l" rtl="0"/>
            <a:r>
              <a:rPr lang="en-US" sz="3600" dirty="0"/>
              <a:t>Examples:</a:t>
            </a:r>
            <a:endParaRPr lang="he-IL" sz="3600" dirty="0"/>
          </a:p>
          <a:p>
            <a:pPr lvl="1" algn="l" rtl="0"/>
            <a:r>
              <a:rPr lang="en-US" sz="3200" dirty="0"/>
              <a:t>Modeling and automatic production of software using UML</a:t>
            </a:r>
          </a:p>
          <a:p>
            <a:pPr lvl="1" algn="l" rtl="0"/>
            <a:r>
              <a:rPr lang="en-US" sz="3200" dirty="0"/>
              <a:t>CAD-CAM in Mechanical Engineering: Design, Analysis and Simulation</a:t>
            </a:r>
            <a:br>
              <a:rPr lang="en-US" sz="3200" dirty="0"/>
            </a:br>
            <a:r>
              <a:rPr lang="en-US" sz="3200" dirty="0"/>
              <a:t>(Example: </a:t>
            </a:r>
            <a:r>
              <a:rPr lang="en-US" sz="3200" dirty="0">
                <a:hlinkClick r:id="rId3"/>
              </a:rPr>
              <a:t>https://www.youtube.com/watch?v=VJpB4szpfTY</a:t>
            </a:r>
            <a:endParaRPr lang="en-US" sz="3200" dirty="0"/>
          </a:p>
          <a:p>
            <a:pPr lvl="1" algn="l" rtl="0"/>
            <a:r>
              <a:rPr lang="en-US" sz="3200" dirty="0"/>
              <a:t>CAD-CAM in Electronics: A modeling tool from the design stage to implementation</a:t>
            </a:r>
          </a:p>
        </p:txBody>
      </p:sp>
      <p:sp>
        <p:nvSpPr>
          <p:cNvPr id="6" name="Slide Number Placeholder 5"/>
          <p:cNvSpPr>
            <a:spLocks noGrp="1"/>
          </p:cNvSpPr>
          <p:nvPr>
            <p:ph type="sldNum" sz="quarter" idx="12"/>
          </p:nvPr>
        </p:nvSpPr>
        <p:spPr/>
        <p:txBody>
          <a:bodyPr/>
          <a:lstStyle/>
          <a:p>
            <a:fld id="{75525C7B-EB65-47E5-A1DC-1FED662109C2}" type="slidenum">
              <a:rPr lang="he-IL" smtClean="0"/>
              <a:t>9</a:t>
            </a:fld>
            <a:endParaRPr lang="he-IL"/>
          </a:p>
        </p:txBody>
      </p:sp>
      <p:sp>
        <p:nvSpPr>
          <p:cNvPr id="4" name="Footer Placeholder 3">
            <a:extLst>
              <a:ext uri="{FF2B5EF4-FFF2-40B4-BE49-F238E27FC236}">
                <a16:creationId xmlns:a16="http://schemas.microsoft.com/office/drawing/2014/main" id="{46B44E93-2FB9-4471-BCD0-3DE46FA39FEF}"/>
              </a:ext>
            </a:extLst>
          </p:cNvPr>
          <p:cNvSpPr>
            <a:spLocks noGrp="1"/>
          </p:cNvSpPr>
          <p:nvPr>
            <p:ph type="ftr" sz="quarter" idx="11"/>
          </p:nvPr>
        </p:nvSpPr>
        <p:spPr/>
        <p:txBody>
          <a:bodyPr/>
          <a:lstStyle/>
          <a:p>
            <a:r>
              <a:rPr lang="en-GB" dirty="0"/>
              <a:t>M. Winokur, A. Zaguri</a:t>
            </a:r>
            <a:endParaRPr lang="he-IL" dirty="0"/>
          </a:p>
        </p:txBody>
      </p:sp>
    </p:spTree>
    <p:extLst>
      <p:ext uri="{BB962C8B-B14F-4D97-AF65-F5344CB8AC3E}">
        <p14:creationId xmlns:p14="http://schemas.microsoft.com/office/powerpoint/2010/main" val="1514992955"/>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4461</TotalTime>
  <Words>2755</Words>
  <Application>Microsoft Office PowerPoint</Application>
  <PresentationFormat>Widescreen</PresentationFormat>
  <Paragraphs>354</Paragraphs>
  <Slides>41</Slides>
  <Notes>29</Notes>
  <HiddenSlides>11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Calibri</vt:lpstr>
      <vt:lpstr>Century Gothic</vt:lpstr>
      <vt:lpstr>Corbel</vt:lpstr>
      <vt:lpstr>Geneva</vt:lpstr>
      <vt:lpstr>Miriam</vt:lpstr>
      <vt:lpstr>Narkisim</vt:lpstr>
      <vt:lpstr>Source Sans Pro Web</vt:lpstr>
      <vt:lpstr>Times New Roman</vt:lpstr>
      <vt:lpstr>Wingdings</vt:lpstr>
      <vt:lpstr>Depth</vt:lpstr>
      <vt:lpstr>PowerPoint Presentation</vt:lpstr>
      <vt:lpstr>Contents</vt:lpstr>
      <vt:lpstr>Brief History "Modeling Tools  for CPS Systems"</vt:lpstr>
      <vt:lpstr>Complex software-intensive systems (CPS)</vt:lpstr>
      <vt:lpstr>CPS EXAMPLE: Air Traffic Control</vt:lpstr>
      <vt:lpstr>The 80’s</vt:lpstr>
      <vt:lpstr>ECSAM method</vt:lpstr>
      <vt:lpstr>90’s and 2000’s (continued)</vt:lpstr>
      <vt:lpstr>Status of use in modeling tools (1/2)</vt:lpstr>
      <vt:lpstr>Status of use in modeling tools (2/2)</vt:lpstr>
      <vt:lpstr>90’s and 2000’s (continued)</vt:lpstr>
      <vt:lpstr>Validation of new SoS approach</vt:lpstr>
      <vt:lpstr>DANSE Consortium</vt:lpstr>
      <vt:lpstr>The main causes of the problem</vt:lpstr>
      <vt:lpstr>New Trends</vt:lpstr>
      <vt:lpstr>The Research conducted</vt:lpstr>
      <vt:lpstr>The purpose of the Research</vt:lpstr>
      <vt:lpstr>Research questions</vt:lpstr>
      <vt:lpstr>Research framework</vt:lpstr>
      <vt:lpstr>TEST CASES</vt:lpstr>
      <vt:lpstr>"360-degree Car Damage Monitoring"</vt:lpstr>
      <vt:lpstr>"Smart train carriages management"</vt:lpstr>
      <vt:lpstr>The indices for examining the research questions</vt:lpstr>
      <vt:lpstr>Indicators for examining research questions</vt:lpstr>
      <vt:lpstr>Results Summary</vt:lpstr>
      <vt:lpstr>Advantages and disadvantages -  System Composer + ECSAM</vt:lpstr>
      <vt:lpstr>דוגמא – Enterprise Architect + SysML</vt:lpstr>
      <vt:lpstr>Advantages and disadvantage - Enterprise Architect + SysML</vt:lpstr>
      <vt:lpstr>דוגמא – Enterprise Architect + SysML</vt:lpstr>
      <vt:lpstr>Advantages and disadvantages –  VISIO + ECSAM</vt:lpstr>
      <vt:lpstr>דוגמא - VISIO</vt:lpstr>
      <vt:lpstr>Summary of research results</vt:lpstr>
      <vt:lpstr> Simulation Capabilities</vt:lpstr>
      <vt:lpstr>Video Of Simulation</vt:lpstr>
      <vt:lpstr>Example of a scenario - an accident (damage to the car body)</vt:lpstr>
      <vt:lpstr>Design validation by simulation</vt:lpstr>
      <vt:lpstr>(short movie to be presented  in the conference)</vt:lpstr>
      <vt:lpstr> Main Conclusions of the Research </vt:lpstr>
      <vt:lpstr>Future  Directions</vt:lpstr>
      <vt:lpstr>PowerPoint Presentation</vt:lpstr>
      <vt:lpstr>Thanks !</vt:lpstr>
    </vt:vector>
  </TitlesOfParts>
  <Company>Airspan Networks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בחינת שימוש בשיטות ובכלים למידול מערכתי   Evaluation of System Modeling Tools and Methods</dc:title>
  <dc:creator>Avi Zaguri</dc:creator>
  <cp:lastModifiedBy>Avi Zaguri</cp:lastModifiedBy>
  <cp:revision>620</cp:revision>
  <dcterms:created xsi:type="dcterms:W3CDTF">2020-08-05T16:32:52Z</dcterms:created>
  <dcterms:modified xsi:type="dcterms:W3CDTF">2021-05-23T11:02:03Z</dcterms:modified>
</cp:coreProperties>
</file>